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5"/>
  </p:notesMasterIdLst>
  <p:sldIdLst>
    <p:sldId id="484" r:id="rId5"/>
    <p:sldId id="453" r:id="rId6"/>
    <p:sldId id="503" r:id="rId7"/>
    <p:sldId id="475" r:id="rId8"/>
    <p:sldId id="535" r:id="rId9"/>
    <p:sldId id="504" r:id="rId10"/>
    <p:sldId id="452" r:id="rId11"/>
    <p:sldId id="564" r:id="rId12"/>
    <p:sldId id="471" r:id="rId13"/>
    <p:sldId id="478" r:id="rId14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18DFF"/>
    <a:srgbClr val="00AEEF"/>
    <a:srgbClr val="7F8040"/>
    <a:srgbClr val="40BAD2"/>
    <a:srgbClr val="B3B3B3"/>
    <a:srgbClr val="D08893"/>
    <a:srgbClr val="E7B6B9"/>
    <a:srgbClr val="A2A8D3"/>
    <a:srgbClr val="677BC1"/>
    <a:srgbClr val="80BAB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555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1110" y="108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00" d="100"/>
        <a:sy n="100" d="100"/>
      </p:scale>
      <p:origin x="0" y="-9162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\\kalamazoocity.org\kzooshare\CMO\Brown%20Steve\FFE\Endowment_FFEIS\FFE%20Endowment_Permanent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 algn="l">
              <a:defRPr sz="2200" b="1" i="0" u="none" strike="noStrike" kern="1200" cap="all" spc="150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2800" b="0" dirty="0">
                <a:solidFill>
                  <a:schemeClr val="tx1"/>
                </a:solidFill>
                <a:latin typeface="Century Gothic" panose="020B0502020202020204" pitchFamily="34" charset="0"/>
              </a:rPr>
              <a:t>Projected Endowment Value</a:t>
            </a:r>
          </a:p>
        </c:rich>
      </c:tx>
      <c:layout>
        <c:manualLayout>
          <c:xMode val="edge"/>
          <c:yMode val="edge"/>
          <c:x val="1.8284225524576984E-2"/>
          <c:y val="1.5193493942850002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algn="l">
            <a:defRPr sz="2200" b="1" i="0" u="none" strike="noStrike" kern="1200" cap="all" spc="150" baseline="0">
              <a:solidFill>
                <a:schemeClr val="tx1">
                  <a:lumMod val="50000"/>
                  <a:lumOff val="50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9.9356952014334476E-2"/>
          <c:y val="0.18569629571428486"/>
          <c:w val="0.86356438998908436"/>
          <c:h val="0.70195227748725464"/>
        </c:manualLayout>
      </c:layout>
      <c:areaChart>
        <c:grouping val="standard"/>
        <c:varyColors val="0"/>
        <c:ser>
          <c:idx val="4"/>
          <c:order val="4"/>
          <c:tx>
            <c:strRef>
              <c:f>'Projected Endowment'!$A$10:$B$10</c:f>
              <c:strCache>
                <c:ptCount val="2"/>
                <c:pt idx="0">
                  <c:v>Endowment Value 12/31</c:v>
                </c:pt>
              </c:strCache>
              <c:extLst xmlns:c15="http://schemas.microsoft.com/office/drawing/2012/chart"/>
            </c:strRef>
          </c:tx>
          <c:spPr>
            <a:pattFill prst="ltUpDiag">
              <a:fgClr>
                <a:schemeClr val="accent5"/>
              </a:fgClr>
              <a:bgClr>
                <a:schemeClr val="accent5">
                  <a:lumMod val="20000"/>
                  <a:lumOff val="80000"/>
                </a:schemeClr>
              </a:bgClr>
            </a:pattFill>
            <a:ln>
              <a:noFill/>
            </a:ln>
            <a:effectLst>
              <a:innerShdw blurRad="114300">
                <a:schemeClr val="accent5"/>
              </a:innerShdw>
            </a:effectLst>
          </c:spPr>
          <c:cat>
            <c:numRef>
              <c:f>'Projected Endowment'!$G$5:$AA$5</c:f>
              <c:numCache>
                <c:formatCode>General</c:formatCode>
                <c:ptCount val="21"/>
                <c:pt idx="0">
                  <c:v>2020</c:v>
                </c:pt>
                <c:pt idx="1">
                  <c:v>2021</c:v>
                </c:pt>
                <c:pt idx="2">
                  <c:v>2022</c:v>
                </c:pt>
                <c:pt idx="3">
                  <c:v>2023</c:v>
                </c:pt>
                <c:pt idx="4">
                  <c:v>2024</c:v>
                </c:pt>
                <c:pt idx="5">
                  <c:v>2025</c:v>
                </c:pt>
                <c:pt idx="6">
                  <c:v>2026</c:v>
                </c:pt>
                <c:pt idx="7">
                  <c:v>2027</c:v>
                </c:pt>
                <c:pt idx="8">
                  <c:v>2028</c:v>
                </c:pt>
                <c:pt idx="9">
                  <c:v>2029</c:v>
                </c:pt>
                <c:pt idx="10">
                  <c:v>2030</c:v>
                </c:pt>
                <c:pt idx="11">
                  <c:v>2031</c:v>
                </c:pt>
                <c:pt idx="12">
                  <c:v>2032</c:v>
                </c:pt>
                <c:pt idx="13">
                  <c:v>2033</c:v>
                </c:pt>
                <c:pt idx="14">
                  <c:v>2034</c:v>
                </c:pt>
                <c:pt idx="15">
                  <c:v>2035</c:v>
                </c:pt>
                <c:pt idx="16">
                  <c:v>2036</c:v>
                </c:pt>
                <c:pt idx="17">
                  <c:v>2037</c:v>
                </c:pt>
                <c:pt idx="18">
                  <c:v>2038</c:v>
                </c:pt>
                <c:pt idx="19">
                  <c:v>2039</c:v>
                </c:pt>
                <c:pt idx="20">
                  <c:v>2040</c:v>
                </c:pt>
              </c:numCache>
            </c:numRef>
          </c:cat>
          <c:val>
            <c:numRef>
              <c:f>'Projected Endowment'!$G$10:$AA$10</c:f>
              <c:numCache>
                <c:formatCode>_(* #,##0_);_(* \(#,##0\);_(* "-"??_);_(@_)</c:formatCode>
                <c:ptCount val="21"/>
                <c:pt idx="0">
                  <c:v>86685800</c:v>
                </c:pt>
                <c:pt idx="1">
                  <c:v>152722652.97999999</c:v>
                </c:pt>
                <c:pt idx="2">
                  <c:v>160641982</c:v>
                </c:pt>
                <c:pt idx="3">
                  <c:v>203298416.66391668</c:v>
                </c:pt>
                <c:pt idx="4">
                  <c:v>274480000</c:v>
                </c:pt>
                <c:pt idx="5">
                  <c:v>322050000</c:v>
                </c:pt>
                <c:pt idx="6">
                  <c:v>376380000</c:v>
                </c:pt>
                <c:pt idx="7">
                  <c:v>418180000</c:v>
                </c:pt>
                <c:pt idx="8">
                  <c:v>462440000</c:v>
                </c:pt>
                <c:pt idx="9">
                  <c:v>509240000</c:v>
                </c:pt>
                <c:pt idx="10">
                  <c:v>558760000</c:v>
                </c:pt>
                <c:pt idx="11">
                  <c:v>568440000</c:v>
                </c:pt>
                <c:pt idx="12">
                  <c:v>577930000</c:v>
                </c:pt>
                <c:pt idx="13">
                  <c:v>587310000</c:v>
                </c:pt>
                <c:pt idx="14">
                  <c:v>596450000</c:v>
                </c:pt>
                <c:pt idx="15">
                  <c:v>605330000</c:v>
                </c:pt>
                <c:pt idx="16">
                  <c:v>613920000</c:v>
                </c:pt>
                <c:pt idx="17">
                  <c:v>622200000</c:v>
                </c:pt>
                <c:pt idx="18">
                  <c:v>630140000</c:v>
                </c:pt>
                <c:pt idx="19">
                  <c:v>637610000</c:v>
                </c:pt>
                <c:pt idx="20">
                  <c:v>644590000</c:v>
                </c:pt>
              </c:numCache>
            </c:numRef>
          </c:val>
          <c:extLst xmlns:c15="http://schemas.microsoft.com/office/drawing/2012/chart">
            <c:ext xmlns:c16="http://schemas.microsoft.com/office/drawing/2014/chart" uri="{C3380CC4-5D6E-409C-BE32-E72D297353CC}">
              <c16:uniqueId val="{00000004-A5DE-4BEF-8767-09C39BF2FCA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4693536"/>
        <c:axId val="154696864"/>
        <c:extLst>
          <c:ext xmlns:c15="http://schemas.microsoft.com/office/drawing/2012/chart" uri="{02D57815-91ED-43cb-92C2-25804820EDAC}">
            <c15:filteredAreaSeries>
              <c15:ser>
                <c:idx val="0"/>
                <c:order val="0"/>
                <c:tx>
                  <c:strRef>
                    <c:extLst>
                      <c:ext uri="{02D57815-91ED-43cb-92C2-25804820EDAC}">
                        <c15:formulaRef>
                          <c15:sqref>'Projected Endowment'!$A$6:$B$6</c15:sqref>
                        </c15:formulaRef>
                      </c:ext>
                    </c:extLst>
                    <c:strCache>
                      <c:ptCount val="2"/>
                      <c:pt idx="0">
                        <c:v>Endowment Value 1/1</c:v>
                      </c:pt>
                    </c:strCache>
                  </c:strRef>
                </c:tx>
                <c:spPr>
                  <a:pattFill prst="ltUpDiag">
                    <a:fgClr>
                      <a:schemeClr val="accent1"/>
                    </a:fgClr>
                    <a:bgClr>
                      <a:schemeClr val="accent1">
                        <a:lumMod val="20000"/>
                        <a:lumOff val="80000"/>
                      </a:schemeClr>
                    </a:bgClr>
                  </a:pattFill>
                  <a:ln>
                    <a:noFill/>
                  </a:ln>
                  <a:effectLst>
                    <a:innerShdw blurRad="114300">
                      <a:schemeClr val="accent1"/>
                    </a:innerShdw>
                  </a:effectLst>
                </c:spPr>
                <c:cat>
                  <c:numRef>
                    <c:extLst>
                      <c:ext uri="{02D57815-91ED-43cb-92C2-25804820EDAC}">
                        <c15:formulaRef>
                          <c15:sqref>'Projected Endowment'!$G$5:$AA$5</c15:sqref>
                        </c15:formulaRef>
                      </c:ext>
                    </c:extLst>
                    <c:numCache>
                      <c:formatCode>General</c:formatCode>
                      <c:ptCount val="21"/>
                      <c:pt idx="0">
                        <c:v>2020</c:v>
                      </c:pt>
                      <c:pt idx="1">
                        <c:v>2021</c:v>
                      </c:pt>
                      <c:pt idx="2">
                        <c:v>2022</c:v>
                      </c:pt>
                      <c:pt idx="3">
                        <c:v>2023</c:v>
                      </c:pt>
                      <c:pt idx="4">
                        <c:v>2024</c:v>
                      </c:pt>
                      <c:pt idx="5">
                        <c:v>2025</c:v>
                      </c:pt>
                      <c:pt idx="6">
                        <c:v>2026</c:v>
                      </c:pt>
                      <c:pt idx="7">
                        <c:v>2027</c:v>
                      </c:pt>
                      <c:pt idx="8">
                        <c:v>2028</c:v>
                      </c:pt>
                      <c:pt idx="9">
                        <c:v>2029</c:v>
                      </c:pt>
                      <c:pt idx="10">
                        <c:v>2030</c:v>
                      </c:pt>
                      <c:pt idx="11">
                        <c:v>2031</c:v>
                      </c:pt>
                      <c:pt idx="12">
                        <c:v>2032</c:v>
                      </c:pt>
                      <c:pt idx="13">
                        <c:v>2033</c:v>
                      </c:pt>
                      <c:pt idx="14">
                        <c:v>2034</c:v>
                      </c:pt>
                      <c:pt idx="15">
                        <c:v>2035</c:v>
                      </c:pt>
                      <c:pt idx="16">
                        <c:v>2036</c:v>
                      </c:pt>
                      <c:pt idx="17">
                        <c:v>2037</c:v>
                      </c:pt>
                      <c:pt idx="18">
                        <c:v>2038</c:v>
                      </c:pt>
                      <c:pt idx="19">
                        <c:v>2039</c:v>
                      </c:pt>
                      <c:pt idx="20">
                        <c:v>2040</c:v>
                      </c:pt>
                    </c:numCache>
                  </c:numRef>
                </c:cat>
                <c:val>
                  <c:numRef>
                    <c:extLst>
                      <c:ext uri="{02D57815-91ED-43cb-92C2-25804820EDAC}">
                        <c15:formulaRef>
                          <c15:sqref>'Projected Endowment'!$G$6:$AA$6</c15:sqref>
                        </c15:formulaRef>
                      </c:ext>
                    </c:extLst>
                    <c:numCache>
                      <c:formatCode>General</c:formatCode>
                      <c:ptCount val="21"/>
                      <c:pt idx="0" formatCode="_(* #,##0_);_(* \(#,##0\);_(* &quot;-&quot;??_);_(@_)">
                        <c:v>0</c:v>
                      </c:pt>
                      <c:pt idx="2" formatCode="_(* #,##0_);_(* \(#,##0\);_(* &quot;-&quot;??_);_(@_)">
                        <c:v>152722652.97999999</c:v>
                      </c:pt>
                      <c:pt idx="3" formatCode="_(* #,##0_);_(* \(#,##0\);_(* &quot;-&quot;??_);_(@_)">
                        <c:v>160641982</c:v>
                      </c:pt>
                      <c:pt idx="4" formatCode="_(* #,##0_);_(* \(#,##0\);_(* &quot;-&quot;??_);_(@_)">
                        <c:v>220300000</c:v>
                      </c:pt>
                      <c:pt idx="5" formatCode="_(* #,##0_);_(* \(#,##0\);_(* &quot;-&quot;??_);_(@_)">
                        <c:v>274480000</c:v>
                      </c:pt>
                      <c:pt idx="6" formatCode="_(* #,##0_);_(* \(#,##0\);_(* &quot;-&quot;??_);_(@_)">
                        <c:v>322050000</c:v>
                      </c:pt>
                      <c:pt idx="7" formatCode="_(* #,##0_);_(* \(#,##0\);_(* &quot;-&quot;??_);_(@_)">
                        <c:v>376380000</c:v>
                      </c:pt>
                      <c:pt idx="8" formatCode="_(* #,##0_);_(* \(#,##0\);_(* &quot;-&quot;??_);_(@_)">
                        <c:v>418180000</c:v>
                      </c:pt>
                      <c:pt idx="9" formatCode="_(* #,##0_);_(* \(#,##0\);_(* &quot;-&quot;??_);_(@_)">
                        <c:v>462440000</c:v>
                      </c:pt>
                      <c:pt idx="10" formatCode="_(* #,##0_);_(* \(#,##0\);_(* &quot;-&quot;??_);_(@_)">
                        <c:v>509240000</c:v>
                      </c:pt>
                      <c:pt idx="11" formatCode="_(* #,##0_);_(* \(#,##0\);_(* &quot;-&quot;??_);_(@_)">
                        <c:v>558760000</c:v>
                      </c:pt>
                      <c:pt idx="12" formatCode="_(* #,##0_);_(* \(#,##0\);_(* &quot;-&quot;??_);_(@_)">
                        <c:v>568440000</c:v>
                      </c:pt>
                      <c:pt idx="13" formatCode="_(* #,##0_);_(* \(#,##0\);_(* &quot;-&quot;??_);_(@_)">
                        <c:v>577930000</c:v>
                      </c:pt>
                      <c:pt idx="14" formatCode="_(* #,##0_);_(* \(#,##0\);_(* &quot;-&quot;??_);_(@_)">
                        <c:v>587310000</c:v>
                      </c:pt>
                      <c:pt idx="15" formatCode="_(* #,##0_);_(* \(#,##0\);_(* &quot;-&quot;??_);_(@_)">
                        <c:v>596450000</c:v>
                      </c:pt>
                      <c:pt idx="16" formatCode="_(* #,##0_);_(* \(#,##0\);_(* &quot;-&quot;??_);_(@_)">
                        <c:v>605330000</c:v>
                      </c:pt>
                      <c:pt idx="17" formatCode="_(* #,##0_);_(* \(#,##0\);_(* &quot;-&quot;??_);_(@_)">
                        <c:v>613920000</c:v>
                      </c:pt>
                      <c:pt idx="18" formatCode="_(* #,##0_);_(* \(#,##0\);_(* &quot;-&quot;??_);_(@_)">
                        <c:v>622200000</c:v>
                      </c:pt>
                      <c:pt idx="19" formatCode="_(* #,##0_);_(* \(#,##0\);_(* &quot;-&quot;??_);_(@_)">
                        <c:v>630140000</c:v>
                      </c:pt>
                      <c:pt idx="20" formatCode="_(* #,##0_);_(* \(#,##0\);_(* &quot;-&quot;??_);_(@_)">
                        <c:v>637610000</c:v>
                      </c:pt>
                    </c:numCache>
                  </c:numRef>
                </c:val>
                <c:extLst>
                  <c:ext xmlns:c16="http://schemas.microsoft.com/office/drawing/2014/chart" uri="{C3380CC4-5D6E-409C-BE32-E72D297353CC}">
                    <c16:uniqueId val="{00000000-A5DE-4BEF-8767-09C39BF2FCA8}"/>
                  </c:ext>
                </c:extLst>
              </c15:ser>
            </c15:filteredAreaSeries>
            <c15:filteredAreaSeries>
              <c15:ser>
                <c:idx val="1"/>
                <c:order val="1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'Projected Endowment'!$A$7:$B$7</c15:sqref>
                        </c15:formulaRef>
                      </c:ext>
                    </c:extLst>
                    <c:strCache>
                      <c:ptCount val="2"/>
                      <c:pt idx="0">
                        <c:v>Endowment Value 1/1</c:v>
                      </c:pt>
                      <c:pt idx="1">
                        <c:v>Investment Earnings on 1/1 balance less CY distribution</c:v>
                      </c:pt>
                    </c:strCache>
                  </c:strRef>
                </c:tx>
                <c:spPr>
                  <a:pattFill prst="ltUpDiag">
                    <a:fgClr>
                      <a:schemeClr val="accent2"/>
                    </a:fgClr>
                    <a:bgClr>
                      <a:schemeClr val="accent2">
                        <a:lumMod val="20000"/>
                        <a:lumOff val="80000"/>
                      </a:schemeClr>
                    </a:bgClr>
                  </a:pattFill>
                  <a:ln>
                    <a:noFill/>
                  </a:ln>
                  <a:effectLst>
                    <a:innerShdw blurRad="114300">
                      <a:schemeClr val="accent2"/>
                    </a:innerShdw>
                  </a:effectLst>
                </c:spPr>
                <c:cat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'Projected Endowment'!$G$5:$AA$5</c15:sqref>
                        </c15:formulaRef>
                      </c:ext>
                    </c:extLst>
                    <c:numCache>
                      <c:formatCode>General</c:formatCode>
                      <c:ptCount val="21"/>
                      <c:pt idx="0">
                        <c:v>2020</c:v>
                      </c:pt>
                      <c:pt idx="1">
                        <c:v>2021</c:v>
                      </c:pt>
                      <c:pt idx="2">
                        <c:v>2022</c:v>
                      </c:pt>
                      <c:pt idx="3">
                        <c:v>2023</c:v>
                      </c:pt>
                      <c:pt idx="4">
                        <c:v>2024</c:v>
                      </c:pt>
                      <c:pt idx="5">
                        <c:v>2025</c:v>
                      </c:pt>
                      <c:pt idx="6">
                        <c:v>2026</c:v>
                      </c:pt>
                      <c:pt idx="7">
                        <c:v>2027</c:v>
                      </c:pt>
                      <c:pt idx="8">
                        <c:v>2028</c:v>
                      </c:pt>
                      <c:pt idx="9">
                        <c:v>2029</c:v>
                      </c:pt>
                      <c:pt idx="10">
                        <c:v>2030</c:v>
                      </c:pt>
                      <c:pt idx="11">
                        <c:v>2031</c:v>
                      </c:pt>
                      <c:pt idx="12">
                        <c:v>2032</c:v>
                      </c:pt>
                      <c:pt idx="13">
                        <c:v>2033</c:v>
                      </c:pt>
                      <c:pt idx="14">
                        <c:v>2034</c:v>
                      </c:pt>
                      <c:pt idx="15">
                        <c:v>2035</c:v>
                      </c:pt>
                      <c:pt idx="16">
                        <c:v>2036</c:v>
                      </c:pt>
                      <c:pt idx="17">
                        <c:v>2037</c:v>
                      </c:pt>
                      <c:pt idx="18">
                        <c:v>2038</c:v>
                      </c:pt>
                      <c:pt idx="19">
                        <c:v>2039</c:v>
                      </c:pt>
                      <c:pt idx="20">
                        <c:v>2040</c:v>
                      </c:pt>
                    </c:numCache>
                  </c:num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'Projected Endowment'!$G$7:$AA$7</c15:sqref>
                        </c15:formulaRef>
                      </c:ext>
                    </c:extLst>
                    <c:numCache>
                      <c:formatCode>General</c:formatCode>
                      <c:ptCount val="21"/>
                      <c:pt idx="0" formatCode="_(* #,##0_);_(* \(#,##0\);_(* &quot;-&quot;??_);_(@_)">
                        <c:v>0</c:v>
                      </c:pt>
                      <c:pt idx="2" formatCode="_(* #,##0_);_(* \(#,##0\);_(* &quot;-&quot;??_);_(@_)">
                        <c:v>-32439070.979999989</c:v>
                      </c:pt>
                      <c:pt idx="3" formatCode="_(* #,##0_);_(* \(#,##0\);_(* &quot;-&quot;??_);_(@_)">
                        <c:v>22976858.780000001</c:v>
                      </c:pt>
                      <c:pt idx="4" formatCode="_(* #,##0_);_(* \(#,##0\);_(* &quot;-&quot;??_);_(@_)">
                        <c:v>14320000</c:v>
                      </c:pt>
                      <c:pt idx="5" formatCode="_(* #,##0_);_(* \(#,##0\);_(* &quot;-&quot;??_);_(@_)">
                        <c:v>17800000</c:v>
                      </c:pt>
                      <c:pt idx="6" formatCode="_(* #,##0_);_(* \(#,##0\);_(* &quot;-&quot;??_);_(@_)">
                        <c:v>24200000</c:v>
                      </c:pt>
                      <c:pt idx="7" formatCode="_(* #,##0_);_(* \(#,##0\);_(* &quot;-&quot;??_);_(@_)">
                        <c:v>28200000</c:v>
                      </c:pt>
                      <c:pt idx="8" formatCode="_(* #,##0_);_(* \(#,##0\);_(* &quot;-&quot;??_);_(@_)">
                        <c:v>31400000</c:v>
                      </c:pt>
                      <c:pt idx="9" formatCode="_(* #,##0_);_(* \(#,##0\);_(* &quot;-&quot;??_);_(@_)">
                        <c:v>34700000</c:v>
                      </c:pt>
                      <c:pt idx="10" formatCode="_(* #,##0_);_(* \(#,##0\);_(* &quot;-&quot;??_);_(@_)">
                        <c:v>38200000</c:v>
                      </c:pt>
                      <c:pt idx="11" formatCode="_(* #,##0_);_(* \(#,##0\);_(* &quot;-&quot;??_);_(@_)">
                        <c:v>39700000</c:v>
                      </c:pt>
                      <c:pt idx="12" formatCode="_(* #,##0_);_(* \(#,##0\);_(* &quot;-&quot;??_);_(@_)">
                        <c:v>40300000</c:v>
                      </c:pt>
                      <c:pt idx="13" formatCode="_(* #,##0_);_(* \(#,##0\);_(* &quot;-&quot;??_);_(@_)">
                        <c:v>41000000</c:v>
                      </c:pt>
                      <c:pt idx="14" formatCode="_(* #,##0_);_(* \(#,##0\);_(* &quot;-&quot;??_);_(@_)">
                        <c:v>41600000</c:v>
                      </c:pt>
                      <c:pt idx="15" formatCode="_(* #,##0_);_(* \(#,##0\);_(* &quot;-&quot;??_);_(@_)">
                        <c:v>42200000</c:v>
                      </c:pt>
                      <c:pt idx="16" formatCode="_(* #,##0_);_(* \(#,##0\);_(* &quot;-&quot;??_);_(@_)">
                        <c:v>42800000</c:v>
                      </c:pt>
                      <c:pt idx="17" formatCode="_(* #,##0_);_(* \(#,##0\);_(* &quot;-&quot;??_);_(@_)">
                        <c:v>43400000</c:v>
                      </c:pt>
                      <c:pt idx="18" formatCode="_(* #,##0_);_(* \(#,##0\);_(* &quot;-&quot;??_);_(@_)">
                        <c:v>44000000</c:v>
                      </c:pt>
                      <c:pt idx="19" formatCode="_(* #,##0_);_(* \(#,##0\);_(* &quot;-&quot;??_);_(@_)">
                        <c:v>44500000</c:v>
                      </c:pt>
                      <c:pt idx="20" formatCode="_(* #,##0_);_(* \(#,##0\);_(* &quot;-&quot;??_);_(@_)">
                        <c:v>45000000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1-A5DE-4BEF-8767-09C39BF2FCA8}"/>
                  </c:ext>
                </c:extLst>
              </c15:ser>
            </c15:filteredAreaSeries>
            <c15:filteredAreaSeries>
              <c15:ser>
                <c:idx val="2"/>
                <c:order val="2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'Projected Endowment'!$A$8:$B$8</c15:sqref>
                        </c15:formulaRef>
                      </c:ext>
                    </c:extLst>
                    <c:strCache>
                      <c:ptCount val="2"/>
                      <c:pt idx="0">
                        <c:v>Endowment Value 1/1</c:v>
                      </c:pt>
                      <c:pt idx="1">
                        <c:v>Endowment Contributions w/ investment earnings</c:v>
                      </c:pt>
                    </c:strCache>
                  </c:strRef>
                </c:tx>
                <c:spPr>
                  <a:pattFill prst="ltUpDiag">
                    <a:fgClr>
                      <a:schemeClr val="accent3"/>
                    </a:fgClr>
                    <a:bgClr>
                      <a:schemeClr val="accent3">
                        <a:lumMod val="20000"/>
                        <a:lumOff val="80000"/>
                      </a:schemeClr>
                    </a:bgClr>
                  </a:pattFill>
                  <a:ln>
                    <a:noFill/>
                  </a:ln>
                  <a:effectLst>
                    <a:innerShdw blurRad="114300">
                      <a:schemeClr val="accent3"/>
                    </a:innerShdw>
                  </a:effectLst>
                </c:spPr>
                <c:cat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'Projected Endowment'!$G$5:$AA$5</c15:sqref>
                        </c15:formulaRef>
                      </c:ext>
                    </c:extLst>
                    <c:numCache>
                      <c:formatCode>General</c:formatCode>
                      <c:ptCount val="21"/>
                      <c:pt idx="0">
                        <c:v>2020</c:v>
                      </c:pt>
                      <c:pt idx="1">
                        <c:v>2021</c:v>
                      </c:pt>
                      <c:pt idx="2">
                        <c:v>2022</c:v>
                      </c:pt>
                      <c:pt idx="3">
                        <c:v>2023</c:v>
                      </c:pt>
                      <c:pt idx="4">
                        <c:v>2024</c:v>
                      </c:pt>
                      <c:pt idx="5">
                        <c:v>2025</c:v>
                      </c:pt>
                      <c:pt idx="6">
                        <c:v>2026</c:v>
                      </c:pt>
                      <c:pt idx="7">
                        <c:v>2027</c:v>
                      </c:pt>
                      <c:pt idx="8">
                        <c:v>2028</c:v>
                      </c:pt>
                      <c:pt idx="9">
                        <c:v>2029</c:v>
                      </c:pt>
                      <c:pt idx="10">
                        <c:v>2030</c:v>
                      </c:pt>
                      <c:pt idx="11">
                        <c:v>2031</c:v>
                      </c:pt>
                      <c:pt idx="12">
                        <c:v>2032</c:v>
                      </c:pt>
                      <c:pt idx="13">
                        <c:v>2033</c:v>
                      </c:pt>
                      <c:pt idx="14">
                        <c:v>2034</c:v>
                      </c:pt>
                      <c:pt idx="15">
                        <c:v>2035</c:v>
                      </c:pt>
                      <c:pt idx="16">
                        <c:v>2036</c:v>
                      </c:pt>
                      <c:pt idx="17">
                        <c:v>2037</c:v>
                      </c:pt>
                      <c:pt idx="18">
                        <c:v>2038</c:v>
                      </c:pt>
                      <c:pt idx="19">
                        <c:v>2039</c:v>
                      </c:pt>
                      <c:pt idx="20">
                        <c:v>2040</c:v>
                      </c:pt>
                    </c:numCache>
                  </c:num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'Projected Endowment'!$G$8:$AA$8</c15:sqref>
                        </c15:formulaRef>
                      </c:ext>
                    </c:extLst>
                    <c:numCache>
                      <c:formatCode>General</c:formatCode>
                      <c:ptCount val="21"/>
                      <c:pt idx="2" formatCode="_(* #,##0_);_(* \(#,##0\);_(* &quot;-&quot;??_);_(@_)">
                        <c:v>40358400</c:v>
                      </c:pt>
                      <c:pt idx="3" formatCode="_(* #,##0_);_(* \(#,##0\);_(* &quot;-&quot;??_);_(@_)">
                        <c:v>19679575.883916669</c:v>
                      </c:pt>
                      <c:pt idx="4" formatCode="_(* #,##0_);_(* \(#,##0\);_(* &quot;-&quot;??_);_(@_)">
                        <c:v>39860000</c:v>
                      </c:pt>
                      <c:pt idx="5" formatCode="_(* #,##0_);_(* \(#,##0\);_(* &quot;-&quot;??_);_(@_)">
                        <c:v>29770000</c:v>
                      </c:pt>
                      <c:pt idx="6" formatCode="_(* #,##0_);_(* \(#,##0\);_(* &quot;-&quot;??_);_(@_)">
                        <c:v>30130000</c:v>
                      </c:pt>
                      <c:pt idx="7" formatCode="_(* #,##0_);_(* \(#,##0\);_(* &quot;-&quot;??_);_(@_)">
                        <c:v>13600000</c:v>
                      </c:pt>
                      <c:pt idx="8" formatCode="_(* #,##0_);_(* \(#,##0\);_(* &quot;-&quot;??_);_(@_)">
                        <c:v>12860000</c:v>
                      </c:pt>
                      <c:pt idx="9" formatCode="_(* #,##0_);_(* \(#,##0\);_(* &quot;-&quot;??_);_(@_)">
                        <c:v>12100000</c:v>
                      </c:pt>
                      <c:pt idx="10" formatCode="_(* #,##0_);_(* \(#,##0\);_(* &quot;-&quot;??_);_(@_)">
                        <c:v>11320000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2-A5DE-4BEF-8767-09C39BF2FCA8}"/>
                  </c:ext>
                </c:extLst>
              </c15:ser>
            </c15:filteredAreaSeries>
            <c15:filteredAreaSeries>
              <c15:ser>
                <c:idx val="3"/>
                <c:order val="3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'Projected Endowment'!$A$9:$B$9</c15:sqref>
                        </c15:formulaRef>
                      </c:ext>
                    </c:extLst>
                    <c:strCache>
                      <c:ptCount val="2"/>
                      <c:pt idx="0">
                        <c:v>Endowment Value 1/1</c:v>
                      </c:pt>
                      <c:pt idx="1">
                        <c:v>Endowment Distributions</c:v>
                      </c:pt>
                    </c:strCache>
                  </c:strRef>
                </c:tx>
                <c:spPr>
                  <a:pattFill prst="ltUpDiag">
                    <a:fgClr>
                      <a:schemeClr val="accent4"/>
                    </a:fgClr>
                    <a:bgClr>
                      <a:schemeClr val="accent4">
                        <a:lumMod val="20000"/>
                        <a:lumOff val="80000"/>
                      </a:schemeClr>
                    </a:bgClr>
                  </a:pattFill>
                  <a:ln>
                    <a:noFill/>
                  </a:ln>
                  <a:effectLst>
                    <a:innerShdw blurRad="114300">
                      <a:schemeClr val="accent4"/>
                    </a:innerShdw>
                  </a:effectLst>
                </c:spPr>
                <c:cat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'Projected Endowment'!$G$5:$AA$5</c15:sqref>
                        </c15:formulaRef>
                      </c:ext>
                    </c:extLst>
                    <c:numCache>
                      <c:formatCode>General</c:formatCode>
                      <c:ptCount val="21"/>
                      <c:pt idx="0">
                        <c:v>2020</c:v>
                      </c:pt>
                      <c:pt idx="1">
                        <c:v>2021</c:v>
                      </c:pt>
                      <c:pt idx="2">
                        <c:v>2022</c:v>
                      </c:pt>
                      <c:pt idx="3">
                        <c:v>2023</c:v>
                      </c:pt>
                      <c:pt idx="4">
                        <c:v>2024</c:v>
                      </c:pt>
                      <c:pt idx="5">
                        <c:v>2025</c:v>
                      </c:pt>
                      <c:pt idx="6">
                        <c:v>2026</c:v>
                      </c:pt>
                      <c:pt idx="7">
                        <c:v>2027</c:v>
                      </c:pt>
                      <c:pt idx="8">
                        <c:v>2028</c:v>
                      </c:pt>
                      <c:pt idx="9">
                        <c:v>2029</c:v>
                      </c:pt>
                      <c:pt idx="10">
                        <c:v>2030</c:v>
                      </c:pt>
                      <c:pt idx="11">
                        <c:v>2031</c:v>
                      </c:pt>
                      <c:pt idx="12">
                        <c:v>2032</c:v>
                      </c:pt>
                      <c:pt idx="13">
                        <c:v>2033</c:v>
                      </c:pt>
                      <c:pt idx="14">
                        <c:v>2034</c:v>
                      </c:pt>
                      <c:pt idx="15">
                        <c:v>2035</c:v>
                      </c:pt>
                      <c:pt idx="16">
                        <c:v>2036</c:v>
                      </c:pt>
                      <c:pt idx="17">
                        <c:v>2037</c:v>
                      </c:pt>
                      <c:pt idx="18">
                        <c:v>2038</c:v>
                      </c:pt>
                      <c:pt idx="19">
                        <c:v>2039</c:v>
                      </c:pt>
                      <c:pt idx="20">
                        <c:v>2040</c:v>
                      </c:pt>
                    </c:numCache>
                  </c:num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'Projected Endowment'!$G$9:$AA$9</c15:sqref>
                        </c15:formulaRef>
                      </c:ext>
                    </c:extLst>
                    <c:numCache>
                      <c:formatCode>General</c:formatCode>
                      <c:ptCount val="21"/>
                      <c:pt idx="0" formatCode="_(* #,##0_);_(* \(#,##0\);_(* &quot;-&quot;??_);_(@_)">
                        <c:v>0</c:v>
                      </c:pt>
                      <c:pt idx="2" formatCode="_(* #,##0_);_(* \(#,##0\);_(* &quot;-&quot;??_);_(@_)">
                        <c:v>-26579617.328734901</c:v>
                      </c:pt>
                      <c:pt idx="11" formatCode="_(* #,##0_);_(* \(#,##0\);_(* &quot;-&quot;??_);_(@_)">
                        <c:v>-30020000</c:v>
                      </c:pt>
                      <c:pt idx="12" formatCode="_(* #,##0_);_(* \(#,##0\);_(* &quot;-&quot;??_);_(@_)">
                        <c:v>-30810000</c:v>
                      </c:pt>
                      <c:pt idx="13" formatCode="_(* #,##0_);_(* \(#,##0\);_(* &quot;-&quot;??_);_(@_)">
                        <c:v>-31620000</c:v>
                      </c:pt>
                      <c:pt idx="14" formatCode="_(* #,##0_);_(* \(#,##0\);_(* &quot;-&quot;??_);_(@_)">
                        <c:v>-32460000</c:v>
                      </c:pt>
                      <c:pt idx="15" formatCode="_(* #,##0_);_(* \(#,##0\);_(* &quot;-&quot;??_);_(@_)">
                        <c:v>-33320000</c:v>
                      </c:pt>
                      <c:pt idx="16" formatCode="_(* #,##0_);_(* \(#,##0\);_(* &quot;-&quot;??_);_(@_)">
                        <c:v>-34210000</c:v>
                      </c:pt>
                      <c:pt idx="17" formatCode="_(* #,##0_);_(* \(#,##0\);_(* &quot;-&quot;??_);_(@_)">
                        <c:v>-35120000</c:v>
                      </c:pt>
                      <c:pt idx="18" formatCode="_(* #,##0_);_(* \(#,##0\);_(* &quot;-&quot;??_);_(@_)">
                        <c:v>-36060000</c:v>
                      </c:pt>
                      <c:pt idx="19" formatCode="_(* #,##0_);_(* \(#,##0\);_(* &quot;-&quot;??_);_(@_)">
                        <c:v>-37030000</c:v>
                      </c:pt>
                      <c:pt idx="20" formatCode="_(* #,##0_);_(* \(#,##0\);_(* &quot;-&quot;??_);_(@_)">
                        <c:v>-38020000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3-A5DE-4BEF-8767-09C39BF2FCA8}"/>
                  </c:ext>
                </c:extLst>
              </c15:ser>
            </c15:filteredAreaSeries>
            <c15:filteredAreaSeries>
              <c15:ser>
                <c:idx val="5"/>
                <c:order val="5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'Projected Endowment'!$A$11:$B$11</c15:sqref>
                        </c15:formulaRef>
                      </c:ext>
                    </c:extLst>
                    <c:strCache>
                      <c:ptCount val="2"/>
                      <c:pt idx="0">
                        <c:v>Endowment Value 12/31</c:v>
                      </c:pt>
                    </c:strCache>
                  </c:strRef>
                </c:tx>
                <c:spPr>
                  <a:pattFill prst="ltUpDiag">
                    <a:fgClr>
                      <a:schemeClr val="accent6"/>
                    </a:fgClr>
                    <a:bgClr>
                      <a:schemeClr val="accent6">
                        <a:lumMod val="20000"/>
                        <a:lumOff val="80000"/>
                      </a:schemeClr>
                    </a:bgClr>
                  </a:pattFill>
                  <a:ln>
                    <a:noFill/>
                  </a:ln>
                  <a:effectLst>
                    <a:innerShdw blurRad="114300">
                      <a:schemeClr val="accent6"/>
                    </a:innerShdw>
                  </a:effectLst>
                </c:spPr>
                <c:cat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'Projected Endowment'!$G$5:$AA$5</c15:sqref>
                        </c15:formulaRef>
                      </c:ext>
                    </c:extLst>
                    <c:numCache>
                      <c:formatCode>General</c:formatCode>
                      <c:ptCount val="21"/>
                      <c:pt idx="0">
                        <c:v>2020</c:v>
                      </c:pt>
                      <c:pt idx="1">
                        <c:v>2021</c:v>
                      </c:pt>
                      <c:pt idx="2">
                        <c:v>2022</c:v>
                      </c:pt>
                      <c:pt idx="3">
                        <c:v>2023</c:v>
                      </c:pt>
                      <c:pt idx="4">
                        <c:v>2024</c:v>
                      </c:pt>
                      <c:pt idx="5">
                        <c:v>2025</c:v>
                      </c:pt>
                      <c:pt idx="6">
                        <c:v>2026</c:v>
                      </c:pt>
                      <c:pt idx="7">
                        <c:v>2027</c:v>
                      </c:pt>
                      <c:pt idx="8">
                        <c:v>2028</c:v>
                      </c:pt>
                      <c:pt idx="9">
                        <c:v>2029</c:v>
                      </c:pt>
                      <c:pt idx="10">
                        <c:v>2030</c:v>
                      </c:pt>
                      <c:pt idx="11">
                        <c:v>2031</c:v>
                      </c:pt>
                      <c:pt idx="12">
                        <c:v>2032</c:v>
                      </c:pt>
                      <c:pt idx="13">
                        <c:v>2033</c:v>
                      </c:pt>
                      <c:pt idx="14">
                        <c:v>2034</c:v>
                      </c:pt>
                      <c:pt idx="15">
                        <c:v>2035</c:v>
                      </c:pt>
                      <c:pt idx="16">
                        <c:v>2036</c:v>
                      </c:pt>
                      <c:pt idx="17">
                        <c:v>2037</c:v>
                      </c:pt>
                      <c:pt idx="18">
                        <c:v>2038</c:v>
                      </c:pt>
                      <c:pt idx="19">
                        <c:v>2039</c:v>
                      </c:pt>
                      <c:pt idx="20">
                        <c:v>2040</c:v>
                      </c:pt>
                    </c:numCache>
                  </c:num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'Projected Endowment'!$G$11:$AA$11</c15:sqref>
                        </c15:formulaRef>
                      </c:ext>
                    </c:extLst>
                    <c:numCache>
                      <c:formatCode>General</c:formatCode>
                      <c:ptCount val="21"/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5-A5DE-4BEF-8767-09C39BF2FCA8}"/>
                  </c:ext>
                </c:extLst>
              </c15:ser>
            </c15:filteredAreaSeries>
            <c15:filteredAreaSeries>
              <c15:ser>
                <c:idx val="6"/>
                <c:order val="6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'Projected Endowment'!$A$12:$B$12</c15:sqref>
                        </c15:formulaRef>
                      </c:ext>
                    </c:extLst>
                    <c:strCache>
                      <c:ptCount val="2"/>
                      <c:pt idx="0">
                        <c:v>Endowment Contributions</c:v>
                      </c:pt>
                    </c:strCache>
                  </c:strRef>
                </c:tx>
                <c:spPr>
                  <a:pattFill prst="ltUpDiag">
                    <a:fgClr>
                      <a:schemeClr val="accent1">
                        <a:lumMod val="60000"/>
                      </a:schemeClr>
                    </a:fgClr>
                    <a:bgClr>
                      <a:schemeClr val="accent1">
                        <a:lumMod val="60000"/>
                        <a:lumMod val="20000"/>
                        <a:lumOff val="80000"/>
                      </a:schemeClr>
                    </a:bgClr>
                  </a:pattFill>
                  <a:ln>
                    <a:noFill/>
                  </a:ln>
                  <a:effectLst>
                    <a:innerShdw blurRad="114300">
                      <a:schemeClr val="accent1">
                        <a:lumMod val="60000"/>
                      </a:schemeClr>
                    </a:innerShdw>
                  </a:effectLst>
                </c:spPr>
                <c:cat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'Projected Endowment'!$G$5:$AA$5</c15:sqref>
                        </c15:formulaRef>
                      </c:ext>
                    </c:extLst>
                    <c:numCache>
                      <c:formatCode>General</c:formatCode>
                      <c:ptCount val="21"/>
                      <c:pt idx="0">
                        <c:v>2020</c:v>
                      </c:pt>
                      <c:pt idx="1">
                        <c:v>2021</c:v>
                      </c:pt>
                      <c:pt idx="2">
                        <c:v>2022</c:v>
                      </c:pt>
                      <c:pt idx="3">
                        <c:v>2023</c:v>
                      </c:pt>
                      <c:pt idx="4">
                        <c:v>2024</c:v>
                      </c:pt>
                      <c:pt idx="5">
                        <c:v>2025</c:v>
                      </c:pt>
                      <c:pt idx="6">
                        <c:v>2026</c:v>
                      </c:pt>
                      <c:pt idx="7">
                        <c:v>2027</c:v>
                      </c:pt>
                      <c:pt idx="8">
                        <c:v>2028</c:v>
                      </c:pt>
                      <c:pt idx="9">
                        <c:v>2029</c:v>
                      </c:pt>
                      <c:pt idx="10">
                        <c:v>2030</c:v>
                      </c:pt>
                      <c:pt idx="11">
                        <c:v>2031</c:v>
                      </c:pt>
                      <c:pt idx="12">
                        <c:v>2032</c:v>
                      </c:pt>
                      <c:pt idx="13">
                        <c:v>2033</c:v>
                      </c:pt>
                      <c:pt idx="14">
                        <c:v>2034</c:v>
                      </c:pt>
                      <c:pt idx="15">
                        <c:v>2035</c:v>
                      </c:pt>
                      <c:pt idx="16">
                        <c:v>2036</c:v>
                      </c:pt>
                      <c:pt idx="17">
                        <c:v>2037</c:v>
                      </c:pt>
                      <c:pt idx="18">
                        <c:v>2038</c:v>
                      </c:pt>
                      <c:pt idx="19">
                        <c:v>2039</c:v>
                      </c:pt>
                      <c:pt idx="20">
                        <c:v>2040</c:v>
                      </c:pt>
                    </c:numCache>
                  </c:num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'Projected Endowment'!$G$12:$AA$12</c15:sqref>
                        </c15:formulaRef>
                      </c:ext>
                    </c:extLst>
                    <c:numCache>
                      <c:formatCode>General</c:formatCode>
                      <c:ptCount val="21"/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6-A5DE-4BEF-8767-09C39BF2FCA8}"/>
                  </c:ext>
                </c:extLst>
              </c15:ser>
            </c15:filteredAreaSeries>
            <c15:filteredAreaSeries>
              <c15:ser>
                <c:idx val="7"/>
                <c:order val="7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'Projected Endowment'!$A$13:$B$13</c15:sqref>
                        </c15:formulaRef>
                      </c:ext>
                    </c:extLst>
                    <c:strCache>
                      <c:ptCount val="2"/>
                      <c:pt idx="0">
                        <c:v>Endowment Contributions</c:v>
                      </c:pt>
                      <c:pt idx="1">
                        <c:v>Additional Fundraising</c:v>
                      </c:pt>
                    </c:strCache>
                  </c:strRef>
                </c:tx>
                <c:spPr>
                  <a:pattFill prst="ltUpDiag">
                    <a:fgClr>
                      <a:schemeClr val="accent2">
                        <a:lumMod val="60000"/>
                      </a:schemeClr>
                    </a:fgClr>
                    <a:bgClr>
                      <a:schemeClr val="accent2">
                        <a:lumMod val="60000"/>
                        <a:lumMod val="20000"/>
                        <a:lumOff val="80000"/>
                      </a:schemeClr>
                    </a:bgClr>
                  </a:pattFill>
                  <a:ln>
                    <a:noFill/>
                  </a:ln>
                  <a:effectLst>
                    <a:innerShdw blurRad="114300">
                      <a:schemeClr val="accent2">
                        <a:lumMod val="60000"/>
                      </a:schemeClr>
                    </a:innerShdw>
                  </a:effectLst>
                </c:spPr>
                <c:cat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'Projected Endowment'!$G$5:$AA$5</c15:sqref>
                        </c15:formulaRef>
                      </c:ext>
                    </c:extLst>
                    <c:numCache>
                      <c:formatCode>General</c:formatCode>
                      <c:ptCount val="21"/>
                      <c:pt idx="0">
                        <c:v>2020</c:v>
                      </c:pt>
                      <c:pt idx="1">
                        <c:v>2021</c:v>
                      </c:pt>
                      <c:pt idx="2">
                        <c:v>2022</c:v>
                      </c:pt>
                      <c:pt idx="3">
                        <c:v>2023</c:v>
                      </c:pt>
                      <c:pt idx="4">
                        <c:v>2024</c:v>
                      </c:pt>
                      <c:pt idx="5">
                        <c:v>2025</c:v>
                      </c:pt>
                      <c:pt idx="6">
                        <c:v>2026</c:v>
                      </c:pt>
                      <c:pt idx="7">
                        <c:v>2027</c:v>
                      </c:pt>
                      <c:pt idx="8">
                        <c:v>2028</c:v>
                      </c:pt>
                      <c:pt idx="9">
                        <c:v>2029</c:v>
                      </c:pt>
                      <c:pt idx="10">
                        <c:v>2030</c:v>
                      </c:pt>
                      <c:pt idx="11">
                        <c:v>2031</c:v>
                      </c:pt>
                      <c:pt idx="12">
                        <c:v>2032</c:v>
                      </c:pt>
                      <c:pt idx="13">
                        <c:v>2033</c:v>
                      </c:pt>
                      <c:pt idx="14">
                        <c:v>2034</c:v>
                      </c:pt>
                      <c:pt idx="15">
                        <c:v>2035</c:v>
                      </c:pt>
                      <c:pt idx="16">
                        <c:v>2036</c:v>
                      </c:pt>
                      <c:pt idx="17">
                        <c:v>2037</c:v>
                      </c:pt>
                      <c:pt idx="18">
                        <c:v>2038</c:v>
                      </c:pt>
                      <c:pt idx="19">
                        <c:v>2039</c:v>
                      </c:pt>
                      <c:pt idx="20">
                        <c:v>2040</c:v>
                      </c:pt>
                    </c:numCache>
                  </c:num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'Projected Endowment'!$G$13:$AA$13</c15:sqref>
                        </c15:formulaRef>
                      </c:ext>
                    </c:extLst>
                    <c:numCache>
                      <c:formatCode>General</c:formatCode>
                      <c:ptCount val="21"/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7-A5DE-4BEF-8767-09C39BF2FCA8}"/>
                  </c:ext>
                </c:extLst>
              </c15:ser>
            </c15:filteredAreaSeries>
            <c15:filteredAreaSeries>
              <c15:ser>
                <c:idx val="8"/>
                <c:order val="8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'Projected Endowment'!$A$14:$B$14</c15:sqref>
                        </c15:formulaRef>
                      </c:ext>
                    </c:extLst>
                    <c:strCache>
                      <c:ptCount val="2"/>
                      <c:pt idx="0">
                        <c:v>Endowment Contributions</c:v>
                      </c:pt>
                      <c:pt idx="1">
                        <c:v>Annual contributions</c:v>
                      </c:pt>
                    </c:strCache>
                  </c:strRef>
                </c:tx>
                <c:spPr>
                  <a:pattFill prst="ltUpDiag">
                    <a:fgClr>
                      <a:schemeClr val="accent3">
                        <a:lumMod val="60000"/>
                      </a:schemeClr>
                    </a:fgClr>
                    <a:bgClr>
                      <a:schemeClr val="accent3">
                        <a:lumMod val="60000"/>
                        <a:lumMod val="20000"/>
                        <a:lumOff val="80000"/>
                      </a:schemeClr>
                    </a:bgClr>
                  </a:pattFill>
                  <a:ln>
                    <a:noFill/>
                  </a:ln>
                  <a:effectLst>
                    <a:innerShdw blurRad="114300">
                      <a:schemeClr val="accent3">
                        <a:lumMod val="60000"/>
                      </a:schemeClr>
                    </a:innerShdw>
                  </a:effectLst>
                </c:spPr>
                <c:cat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'Projected Endowment'!$G$5:$AA$5</c15:sqref>
                        </c15:formulaRef>
                      </c:ext>
                    </c:extLst>
                    <c:numCache>
                      <c:formatCode>General</c:formatCode>
                      <c:ptCount val="21"/>
                      <c:pt idx="0">
                        <c:v>2020</c:v>
                      </c:pt>
                      <c:pt idx="1">
                        <c:v>2021</c:v>
                      </c:pt>
                      <c:pt idx="2">
                        <c:v>2022</c:v>
                      </c:pt>
                      <c:pt idx="3">
                        <c:v>2023</c:v>
                      </c:pt>
                      <c:pt idx="4">
                        <c:v>2024</c:v>
                      </c:pt>
                      <c:pt idx="5">
                        <c:v>2025</c:v>
                      </c:pt>
                      <c:pt idx="6">
                        <c:v>2026</c:v>
                      </c:pt>
                      <c:pt idx="7">
                        <c:v>2027</c:v>
                      </c:pt>
                      <c:pt idx="8">
                        <c:v>2028</c:v>
                      </c:pt>
                      <c:pt idx="9">
                        <c:v>2029</c:v>
                      </c:pt>
                      <c:pt idx="10">
                        <c:v>2030</c:v>
                      </c:pt>
                      <c:pt idx="11">
                        <c:v>2031</c:v>
                      </c:pt>
                      <c:pt idx="12">
                        <c:v>2032</c:v>
                      </c:pt>
                      <c:pt idx="13">
                        <c:v>2033</c:v>
                      </c:pt>
                      <c:pt idx="14">
                        <c:v>2034</c:v>
                      </c:pt>
                      <c:pt idx="15">
                        <c:v>2035</c:v>
                      </c:pt>
                      <c:pt idx="16">
                        <c:v>2036</c:v>
                      </c:pt>
                      <c:pt idx="17">
                        <c:v>2037</c:v>
                      </c:pt>
                      <c:pt idx="18">
                        <c:v>2038</c:v>
                      </c:pt>
                      <c:pt idx="19">
                        <c:v>2039</c:v>
                      </c:pt>
                      <c:pt idx="20">
                        <c:v>2040</c:v>
                      </c:pt>
                    </c:numCache>
                  </c:num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'Projected Endowment'!$G$14:$AA$14</c15:sqref>
                        </c15:formulaRef>
                      </c:ext>
                    </c:extLst>
                    <c:numCache>
                      <c:formatCode>_(* #,##0_);_(* \(#,##0\);_(* "-"??_);_(@_)</c:formatCode>
                      <c:ptCount val="21"/>
                      <c:pt idx="0">
                        <c:v>86685800</c:v>
                      </c:pt>
                      <c:pt idx="1">
                        <c:v>38631900</c:v>
                      </c:pt>
                      <c:pt idx="2">
                        <c:v>40358400</c:v>
                      </c:pt>
                      <c:pt idx="3">
                        <c:v>42418372.380000003</c:v>
                      </c:pt>
                      <c:pt idx="4">
                        <c:v>60000000</c:v>
                      </c:pt>
                      <c:pt idx="5">
                        <c:v>55000000</c:v>
                      </c:pt>
                      <c:pt idx="6">
                        <c:v>55000000</c:v>
                      </c:pt>
                      <c:pt idx="7">
                        <c:v>40000000</c:v>
                      </c:pt>
                      <c:pt idx="8">
                        <c:v>40000000</c:v>
                      </c:pt>
                      <c:pt idx="9">
                        <c:v>40000000</c:v>
                      </c:pt>
                      <c:pt idx="10">
                        <c:v>40000000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8-A5DE-4BEF-8767-09C39BF2FCA8}"/>
                  </c:ext>
                </c:extLst>
              </c15:ser>
            </c15:filteredAreaSeries>
            <c15:filteredAreaSeries>
              <c15:ser>
                <c:idx val="9"/>
                <c:order val="9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'Projected Endowment'!$A$15:$B$15</c15:sqref>
                        </c15:formulaRef>
                      </c:ext>
                    </c:extLst>
                    <c:strCache>
                      <c:ptCount val="2"/>
                      <c:pt idx="0">
                        <c:v>Endowment Contributions</c:v>
                      </c:pt>
                      <c:pt idx="1">
                        <c:v>Distributions</c:v>
                      </c:pt>
                    </c:strCache>
                  </c:strRef>
                </c:tx>
                <c:spPr>
                  <a:pattFill prst="ltUpDiag">
                    <a:fgClr>
                      <a:schemeClr val="accent4">
                        <a:lumMod val="60000"/>
                      </a:schemeClr>
                    </a:fgClr>
                    <a:bgClr>
                      <a:schemeClr val="accent4">
                        <a:lumMod val="60000"/>
                        <a:lumMod val="20000"/>
                        <a:lumOff val="80000"/>
                      </a:schemeClr>
                    </a:bgClr>
                  </a:pattFill>
                  <a:ln>
                    <a:noFill/>
                  </a:ln>
                  <a:effectLst>
                    <a:innerShdw blurRad="114300">
                      <a:schemeClr val="accent4">
                        <a:lumMod val="60000"/>
                      </a:schemeClr>
                    </a:innerShdw>
                  </a:effectLst>
                </c:spPr>
                <c:cat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'Projected Endowment'!$G$5:$AA$5</c15:sqref>
                        </c15:formulaRef>
                      </c:ext>
                    </c:extLst>
                    <c:numCache>
                      <c:formatCode>General</c:formatCode>
                      <c:ptCount val="21"/>
                      <c:pt idx="0">
                        <c:v>2020</c:v>
                      </c:pt>
                      <c:pt idx="1">
                        <c:v>2021</c:v>
                      </c:pt>
                      <c:pt idx="2">
                        <c:v>2022</c:v>
                      </c:pt>
                      <c:pt idx="3">
                        <c:v>2023</c:v>
                      </c:pt>
                      <c:pt idx="4">
                        <c:v>2024</c:v>
                      </c:pt>
                      <c:pt idx="5">
                        <c:v>2025</c:v>
                      </c:pt>
                      <c:pt idx="6">
                        <c:v>2026</c:v>
                      </c:pt>
                      <c:pt idx="7">
                        <c:v>2027</c:v>
                      </c:pt>
                      <c:pt idx="8">
                        <c:v>2028</c:v>
                      </c:pt>
                      <c:pt idx="9">
                        <c:v>2029</c:v>
                      </c:pt>
                      <c:pt idx="10">
                        <c:v>2030</c:v>
                      </c:pt>
                      <c:pt idx="11">
                        <c:v>2031</c:v>
                      </c:pt>
                      <c:pt idx="12">
                        <c:v>2032</c:v>
                      </c:pt>
                      <c:pt idx="13">
                        <c:v>2033</c:v>
                      </c:pt>
                      <c:pt idx="14">
                        <c:v>2034</c:v>
                      </c:pt>
                      <c:pt idx="15">
                        <c:v>2035</c:v>
                      </c:pt>
                      <c:pt idx="16">
                        <c:v>2036</c:v>
                      </c:pt>
                      <c:pt idx="17">
                        <c:v>2037</c:v>
                      </c:pt>
                      <c:pt idx="18">
                        <c:v>2038</c:v>
                      </c:pt>
                      <c:pt idx="19">
                        <c:v>2039</c:v>
                      </c:pt>
                      <c:pt idx="20">
                        <c:v>2040</c:v>
                      </c:pt>
                    </c:numCache>
                  </c:num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'Projected Endowment'!$G$15:$AA$15</c15:sqref>
                        </c15:formulaRef>
                      </c:ext>
                    </c:extLst>
                    <c:numCache>
                      <c:formatCode>General</c:formatCode>
                      <c:ptCount val="21"/>
                      <c:pt idx="3" formatCode="_(* #,##0_);_(* \(#,##0\);_(* &quot;-&quot;??_);_(@_)">
                        <c:v>-23750000</c:v>
                      </c:pt>
                      <c:pt idx="4" formatCode="_(* #,##0_);_(* \(#,##0\);_(* &quot;-&quot;??_);_(@_)">
                        <c:v>-22190000</c:v>
                      </c:pt>
                      <c:pt idx="5" formatCode="_(* #,##0_);_(* \(#,##0\);_(* &quot;-&quot;??_);_(@_)">
                        <c:v>-26760000</c:v>
                      </c:pt>
                      <c:pt idx="6" formatCode="_(* #,##0_);_(* \(#,##0\);_(* &quot;-&quot;??_);_(@_)">
                        <c:v>-26420000</c:v>
                      </c:pt>
                      <c:pt idx="7" formatCode="_(* #,##0_);_(* \(#,##0\);_(* &quot;-&quot;??_);_(@_)">
                        <c:v>-27100000</c:v>
                      </c:pt>
                      <c:pt idx="8" formatCode="_(* #,##0_);_(* \(#,##0\);_(* &quot;-&quot;??_);_(@_)">
                        <c:v>-27800000</c:v>
                      </c:pt>
                      <c:pt idx="9" formatCode="_(* #,##0_);_(* \(#,##0\);_(* &quot;-&quot;??_);_(@_)">
                        <c:v>-28520000</c:v>
                      </c:pt>
                      <c:pt idx="10" formatCode="_(* #,##0_);_(* \(#,##0\);_(* &quot;-&quot;??_);_(@_)">
                        <c:v>-29260000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9-A5DE-4BEF-8767-09C39BF2FCA8}"/>
                  </c:ext>
                </c:extLst>
              </c15:ser>
            </c15:filteredAreaSeries>
            <c15:filteredAreaSeries>
              <c15:ser>
                <c:idx val="10"/>
                <c:order val="10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'Projected Endowment'!$A$16:$B$16</c15:sqref>
                        </c15:formulaRef>
                      </c:ext>
                    </c:extLst>
                    <c:strCache>
                      <c:ptCount val="2"/>
                      <c:pt idx="0">
                        <c:v>Endowment Contributions</c:v>
                      </c:pt>
                      <c:pt idx="1">
                        <c:v>Net contribution to invest</c:v>
                      </c:pt>
                    </c:strCache>
                  </c:strRef>
                </c:tx>
                <c:spPr>
                  <a:pattFill prst="ltUpDiag">
                    <a:fgClr>
                      <a:schemeClr val="accent5">
                        <a:lumMod val="60000"/>
                      </a:schemeClr>
                    </a:fgClr>
                    <a:bgClr>
                      <a:schemeClr val="accent5">
                        <a:lumMod val="60000"/>
                        <a:lumMod val="20000"/>
                        <a:lumOff val="80000"/>
                      </a:schemeClr>
                    </a:bgClr>
                  </a:pattFill>
                  <a:ln>
                    <a:noFill/>
                  </a:ln>
                  <a:effectLst>
                    <a:innerShdw blurRad="114300">
                      <a:schemeClr val="accent5">
                        <a:lumMod val="60000"/>
                      </a:schemeClr>
                    </a:innerShdw>
                  </a:effectLst>
                </c:spPr>
                <c:cat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'Projected Endowment'!$G$5:$AA$5</c15:sqref>
                        </c15:formulaRef>
                      </c:ext>
                    </c:extLst>
                    <c:numCache>
                      <c:formatCode>General</c:formatCode>
                      <c:ptCount val="21"/>
                      <c:pt idx="0">
                        <c:v>2020</c:v>
                      </c:pt>
                      <c:pt idx="1">
                        <c:v>2021</c:v>
                      </c:pt>
                      <c:pt idx="2">
                        <c:v>2022</c:v>
                      </c:pt>
                      <c:pt idx="3">
                        <c:v>2023</c:v>
                      </c:pt>
                      <c:pt idx="4">
                        <c:v>2024</c:v>
                      </c:pt>
                      <c:pt idx="5">
                        <c:v>2025</c:v>
                      </c:pt>
                      <c:pt idx="6">
                        <c:v>2026</c:v>
                      </c:pt>
                      <c:pt idx="7">
                        <c:v>2027</c:v>
                      </c:pt>
                      <c:pt idx="8">
                        <c:v>2028</c:v>
                      </c:pt>
                      <c:pt idx="9">
                        <c:v>2029</c:v>
                      </c:pt>
                      <c:pt idx="10">
                        <c:v>2030</c:v>
                      </c:pt>
                      <c:pt idx="11">
                        <c:v>2031</c:v>
                      </c:pt>
                      <c:pt idx="12">
                        <c:v>2032</c:v>
                      </c:pt>
                      <c:pt idx="13">
                        <c:v>2033</c:v>
                      </c:pt>
                      <c:pt idx="14">
                        <c:v>2034</c:v>
                      </c:pt>
                      <c:pt idx="15">
                        <c:v>2035</c:v>
                      </c:pt>
                      <c:pt idx="16">
                        <c:v>2036</c:v>
                      </c:pt>
                      <c:pt idx="17">
                        <c:v>2037</c:v>
                      </c:pt>
                      <c:pt idx="18">
                        <c:v>2038</c:v>
                      </c:pt>
                      <c:pt idx="19">
                        <c:v>2039</c:v>
                      </c:pt>
                      <c:pt idx="20">
                        <c:v>2040</c:v>
                      </c:pt>
                    </c:numCache>
                  </c:num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'Projected Endowment'!$G$16:$AA$16</c15:sqref>
                        </c15:formulaRef>
                      </c:ext>
                    </c:extLst>
                    <c:numCache>
                      <c:formatCode>General</c:formatCode>
                      <c:ptCount val="21"/>
                      <c:pt idx="3" formatCode="_(* #,##0_);_(* \(#,##0\);_(* &quot;-&quot;??_);_(@_)">
                        <c:v>18668372.380000003</c:v>
                      </c:pt>
                      <c:pt idx="4" formatCode="_(* #,##0_);_(* \(#,##0\);_(* &quot;-&quot;??_);_(@_)">
                        <c:v>37810000</c:v>
                      </c:pt>
                      <c:pt idx="5" formatCode="_(* #,##0_);_(* \(#,##0\);_(* &quot;-&quot;??_);_(@_)">
                        <c:v>28240000</c:v>
                      </c:pt>
                      <c:pt idx="6" formatCode="_(* #,##0_);_(* \(#,##0\);_(* &quot;-&quot;??_);_(@_)">
                        <c:v>28580000</c:v>
                      </c:pt>
                      <c:pt idx="7" formatCode="_(* #,##0_);_(* \(#,##0\);_(* &quot;-&quot;??_);_(@_)">
                        <c:v>12900000</c:v>
                      </c:pt>
                      <c:pt idx="8" formatCode="_(* #,##0_);_(* \(#,##0\);_(* &quot;-&quot;??_);_(@_)">
                        <c:v>12200000</c:v>
                      </c:pt>
                      <c:pt idx="9" formatCode="_(* #,##0_);_(* \(#,##0\);_(* &quot;-&quot;??_);_(@_)">
                        <c:v>11480000</c:v>
                      </c:pt>
                      <c:pt idx="10" formatCode="_(* #,##0_);_(* \(#,##0\);_(* &quot;-&quot;??_);_(@_)">
                        <c:v>10740000</c:v>
                      </c:pt>
                      <c:pt idx="11" formatCode="_(* #,##0_);_(* \(#,##0\);_(* &quot;-&quot;??_);_(@_)">
                        <c:v>0</c:v>
                      </c:pt>
                      <c:pt idx="12" formatCode="_(* #,##0_);_(* \(#,##0\);_(* &quot;-&quot;??_);_(@_)">
                        <c:v>0</c:v>
                      </c:pt>
                      <c:pt idx="13" formatCode="_(* #,##0_);_(* \(#,##0\);_(* &quot;-&quot;??_);_(@_)">
                        <c:v>0</c:v>
                      </c:pt>
                      <c:pt idx="14" formatCode="_(* #,##0_);_(* \(#,##0\);_(* &quot;-&quot;??_);_(@_)">
                        <c:v>0</c:v>
                      </c:pt>
                      <c:pt idx="15" formatCode="_(* #,##0_);_(* \(#,##0\);_(* &quot;-&quot;??_);_(@_)">
                        <c:v>0</c:v>
                      </c:pt>
                      <c:pt idx="16" formatCode="_(* #,##0_);_(* \(#,##0\);_(* &quot;-&quot;??_);_(@_)">
                        <c:v>0</c:v>
                      </c:pt>
                      <c:pt idx="17" formatCode="_(* #,##0_);_(* \(#,##0\);_(* &quot;-&quot;??_);_(@_)">
                        <c:v>0</c:v>
                      </c:pt>
                      <c:pt idx="18" formatCode="_(* #,##0_);_(* \(#,##0\);_(* &quot;-&quot;??_);_(@_)">
                        <c:v>0</c:v>
                      </c:pt>
                      <c:pt idx="19" formatCode="_(* #,##0_);_(* \(#,##0\);_(* &quot;-&quot;??_);_(@_)">
                        <c:v>0</c:v>
                      </c:pt>
                      <c:pt idx="20" formatCode="_(* #,##0_);_(* \(#,##0\);_(* &quot;-&quot;??_);_(@_)">
                        <c:v>0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A-A5DE-4BEF-8767-09C39BF2FCA8}"/>
                  </c:ext>
                </c:extLst>
              </c15:ser>
            </c15:filteredAreaSeries>
            <c15:filteredAreaSeries>
              <c15:ser>
                <c:idx val="11"/>
                <c:order val="11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'Projected Endowment'!$A$17:$B$17</c15:sqref>
                        </c15:formulaRef>
                      </c:ext>
                    </c:extLst>
                    <c:strCache>
                      <c:ptCount val="2"/>
                      <c:pt idx="0">
                        <c:v>Endowment Contributions</c:v>
                      </c:pt>
                      <c:pt idx="1">
                        <c:v>Contribution Earnings after annual disbursement 10 months invested</c:v>
                      </c:pt>
                    </c:strCache>
                  </c:strRef>
                </c:tx>
                <c:spPr>
                  <a:pattFill prst="ltUpDiag">
                    <a:fgClr>
                      <a:schemeClr val="accent6">
                        <a:lumMod val="60000"/>
                      </a:schemeClr>
                    </a:fgClr>
                    <a:bgClr>
                      <a:schemeClr val="accent6">
                        <a:lumMod val="60000"/>
                        <a:lumMod val="20000"/>
                        <a:lumOff val="80000"/>
                      </a:schemeClr>
                    </a:bgClr>
                  </a:pattFill>
                  <a:ln>
                    <a:noFill/>
                  </a:ln>
                  <a:effectLst>
                    <a:innerShdw blurRad="114300">
                      <a:schemeClr val="accent6">
                        <a:lumMod val="60000"/>
                      </a:schemeClr>
                    </a:innerShdw>
                  </a:effectLst>
                </c:spPr>
                <c:cat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'Projected Endowment'!$G$5:$AA$5</c15:sqref>
                        </c15:formulaRef>
                      </c:ext>
                    </c:extLst>
                    <c:numCache>
                      <c:formatCode>General</c:formatCode>
                      <c:ptCount val="21"/>
                      <c:pt idx="0">
                        <c:v>2020</c:v>
                      </c:pt>
                      <c:pt idx="1">
                        <c:v>2021</c:v>
                      </c:pt>
                      <c:pt idx="2">
                        <c:v>2022</c:v>
                      </c:pt>
                      <c:pt idx="3">
                        <c:v>2023</c:v>
                      </c:pt>
                      <c:pt idx="4">
                        <c:v>2024</c:v>
                      </c:pt>
                      <c:pt idx="5">
                        <c:v>2025</c:v>
                      </c:pt>
                      <c:pt idx="6">
                        <c:v>2026</c:v>
                      </c:pt>
                      <c:pt idx="7">
                        <c:v>2027</c:v>
                      </c:pt>
                      <c:pt idx="8">
                        <c:v>2028</c:v>
                      </c:pt>
                      <c:pt idx="9">
                        <c:v>2029</c:v>
                      </c:pt>
                      <c:pt idx="10">
                        <c:v>2030</c:v>
                      </c:pt>
                      <c:pt idx="11">
                        <c:v>2031</c:v>
                      </c:pt>
                      <c:pt idx="12">
                        <c:v>2032</c:v>
                      </c:pt>
                      <c:pt idx="13">
                        <c:v>2033</c:v>
                      </c:pt>
                      <c:pt idx="14">
                        <c:v>2034</c:v>
                      </c:pt>
                      <c:pt idx="15">
                        <c:v>2035</c:v>
                      </c:pt>
                      <c:pt idx="16">
                        <c:v>2036</c:v>
                      </c:pt>
                      <c:pt idx="17">
                        <c:v>2037</c:v>
                      </c:pt>
                      <c:pt idx="18">
                        <c:v>2038</c:v>
                      </c:pt>
                      <c:pt idx="19">
                        <c:v>2039</c:v>
                      </c:pt>
                      <c:pt idx="20">
                        <c:v>2040</c:v>
                      </c:pt>
                    </c:numCache>
                  </c:num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'Projected Endowment'!$G$17:$AA$17</c15:sqref>
                        </c15:formulaRef>
                      </c:ext>
                    </c:extLst>
                    <c:numCache>
                      <c:formatCode>General</c:formatCode>
                      <c:ptCount val="21"/>
                      <c:pt idx="3" formatCode="_(* #,##0_);_(* \(#,##0\);_(* &quot;-&quot;??_);_(@_)">
                        <c:v>1011203.5039166668</c:v>
                      </c:pt>
                      <c:pt idx="4" formatCode="_(* #,##0_);_(* \(#,##0\);_(* &quot;-&quot;??_);_(@_)">
                        <c:v>2050000</c:v>
                      </c:pt>
                      <c:pt idx="5" formatCode="_(* #,##0_);_(* \(#,##0\);_(* &quot;-&quot;??_);_(@_)">
                        <c:v>1530000</c:v>
                      </c:pt>
                      <c:pt idx="6" formatCode="_(* #,##0_);_(* \(#,##0\);_(* &quot;-&quot;??_);_(@_)">
                        <c:v>1550000</c:v>
                      </c:pt>
                      <c:pt idx="7" formatCode="_(* #,##0_);_(* \(#,##0\);_(* &quot;-&quot;??_);_(@_)">
                        <c:v>700000</c:v>
                      </c:pt>
                      <c:pt idx="8" formatCode="_(* #,##0_);_(* \(#,##0\);_(* &quot;-&quot;??_);_(@_)">
                        <c:v>660000</c:v>
                      </c:pt>
                      <c:pt idx="9" formatCode="_(* #,##0_);_(* \(#,##0\);_(* &quot;-&quot;??_);_(@_)">
                        <c:v>620000</c:v>
                      </c:pt>
                      <c:pt idx="10" formatCode="_(* #,##0_);_(* \(#,##0\);_(* &quot;-&quot;??_);_(@_)">
                        <c:v>580000</c:v>
                      </c:pt>
                      <c:pt idx="11" formatCode="_(* #,##0_);_(* \(#,##0\);_(* &quot;-&quot;??_);_(@_)">
                        <c:v>0</c:v>
                      </c:pt>
                      <c:pt idx="12" formatCode="_(* #,##0_);_(* \(#,##0\);_(* &quot;-&quot;??_);_(@_)">
                        <c:v>0</c:v>
                      </c:pt>
                      <c:pt idx="13" formatCode="_(* #,##0_);_(* \(#,##0\);_(* &quot;-&quot;??_);_(@_)">
                        <c:v>0</c:v>
                      </c:pt>
                      <c:pt idx="14" formatCode="_(* #,##0_);_(* \(#,##0\);_(* &quot;-&quot;??_);_(@_)">
                        <c:v>0</c:v>
                      </c:pt>
                      <c:pt idx="15" formatCode="_(* #,##0_);_(* \(#,##0\);_(* &quot;-&quot;??_);_(@_)">
                        <c:v>0</c:v>
                      </c:pt>
                      <c:pt idx="16" formatCode="_(* #,##0_);_(* \(#,##0\);_(* &quot;-&quot;??_);_(@_)">
                        <c:v>0</c:v>
                      </c:pt>
                      <c:pt idx="17" formatCode="_(* #,##0_);_(* \(#,##0\);_(* &quot;-&quot;??_);_(@_)">
                        <c:v>0</c:v>
                      </c:pt>
                      <c:pt idx="18" formatCode="_(* #,##0_);_(* \(#,##0\);_(* &quot;-&quot;??_);_(@_)">
                        <c:v>0</c:v>
                      </c:pt>
                      <c:pt idx="19" formatCode="_(* #,##0_);_(* \(#,##0\);_(* &quot;-&quot;??_);_(@_)">
                        <c:v>0</c:v>
                      </c:pt>
                      <c:pt idx="20" formatCode="_(* #,##0_);_(* \(#,##0\);_(* &quot;-&quot;??_);_(@_)">
                        <c:v>0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B-A5DE-4BEF-8767-09C39BF2FCA8}"/>
                  </c:ext>
                </c:extLst>
              </c15:ser>
            </c15:filteredAreaSeries>
            <c15:filteredAreaSeries>
              <c15:ser>
                <c:idx val="12"/>
                <c:order val="12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'Projected Endowment'!$A$18:$B$18</c15:sqref>
                        </c15:formulaRef>
                      </c:ext>
                    </c:extLst>
                    <c:strCache>
                      <c:ptCount val="2"/>
                      <c:pt idx="0">
                        <c:v>Contribution Value with Investment earnings</c:v>
                      </c:pt>
                    </c:strCache>
                  </c:strRef>
                </c:tx>
                <c:spPr>
                  <a:pattFill prst="ltUpDiag">
                    <a:fgClr>
                      <a:schemeClr val="accent1">
                        <a:lumMod val="80000"/>
                        <a:lumOff val="20000"/>
                      </a:schemeClr>
                    </a:fgClr>
                    <a:bgClr>
                      <a:schemeClr val="accent1">
                        <a:lumMod val="80000"/>
                        <a:lumOff val="20000"/>
                        <a:lumMod val="20000"/>
                        <a:lumOff val="80000"/>
                      </a:schemeClr>
                    </a:bgClr>
                  </a:pattFill>
                  <a:ln>
                    <a:noFill/>
                  </a:ln>
                  <a:effectLst>
                    <a:innerShdw blurRad="114300">
                      <a:schemeClr val="accent1">
                        <a:lumMod val="80000"/>
                        <a:lumOff val="20000"/>
                      </a:schemeClr>
                    </a:innerShdw>
                  </a:effectLst>
                </c:spPr>
                <c:cat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'Projected Endowment'!$G$5:$AA$5</c15:sqref>
                        </c15:formulaRef>
                      </c:ext>
                    </c:extLst>
                    <c:numCache>
                      <c:formatCode>General</c:formatCode>
                      <c:ptCount val="21"/>
                      <c:pt idx="0">
                        <c:v>2020</c:v>
                      </c:pt>
                      <c:pt idx="1">
                        <c:v>2021</c:v>
                      </c:pt>
                      <c:pt idx="2">
                        <c:v>2022</c:v>
                      </c:pt>
                      <c:pt idx="3">
                        <c:v>2023</c:v>
                      </c:pt>
                      <c:pt idx="4">
                        <c:v>2024</c:v>
                      </c:pt>
                      <c:pt idx="5">
                        <c:v>2025</c:v>
                      </c:pt>
                      <c:pt idx="6">
                        <c:v>2026</c:v>
                      </c:pt>
                      <c:pt idx="7">
                        <c:v>2027</c:v>
                      </c:pt>
                      <c:pt idx="8">
                        <c:v>2028</c:v>
                      </c:pt>
                      <c:pt idx="9">
                        <c:v>2029</c:v>
                      </c:pt>
                      <c:pt idx="10">
                        <c:v>2030</c:v>
                      </c:pt>
                      <c:pt idx="11">
                        <c:v>2031</c:v>
                      </c:pt>
                      <c:pt idx="12">
                        <c:v>2032</c:v>
                      </c:pt>
                      <c:pt idx="13">
                        <c:v>2033</c:v>
                      </c:pt>
                      <c:pt idx="14">
                        <c:v>2034</c:v>
                      </c:pt>
                      <c:pt idx="15">
                        <c:v>2035</c:v>
                      </c:pt>
                      <c:pt idx="16">
                        <c:v>2036</c:v>
                      </c:pt>
                      <c:pt idx="17">
                        <c:v>2037</c:v>
                      </c:pt>
                      <c:pt idx="18">
                        <c:v>2038</c:v>
                      </c:pt>
                      <c:pt idx="19">
                        <c:v>2039</c:v>
                      </c:pt>
                      <c:pt idx="20">
                        <c:v>2040</c:v>
                      </c:pt>
                    </c:numCache>
                  </c:num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'Projected Endowment'!$G$18:$AA$18</c15:sqref>
                        </c15:formulaRef>
                      </c:ext>
                    </c:extLst>
                    <c:numCache>
                      <c:formatCode>_(* #,##0_);_(* \(#,##0\);_(* "-"??_);_(@_)</c:formatCode>
                      <c:ptCount val="21"/>
                      <c:pt idx="0">
                        <c:v>86685800</c:v>
                      </c:pt>
                      <c:pt idx="1">
                        <c:v>38631900</c:v>
                      </c:pt>
                      <c:pt idx="2">
                        <c:v>40358400</c:v>
                      </c:pt>
                      <c:pt idx="3">
                        <c:v>19679575.883916669</c:v>
                      </c:pt>
                      <c:pt idx="4">
                        <c:v>39860000</c:v>
                      </c:pt>
                      <c:pt idx="5">
                        <c:v>29770000</c:v>
                      </c:pt>
                      <c:pt idx="6">
                        <c:v>30130000</c:v>
                      </c:pt>
                      <c:pt idx="7">
                        <c:v>13600000</c:v>
                      </c:pt>
                      <c:pt idx="8">
                        <c:v>12860000</c:v>
                      </c:pt>
                      <c:pt idx="9">
                        <c:v>12100000</c:v>
                      </c:pt>
                      <c:pt idx="10">
                        <c:v>11320000</c:v>
                      </c:pt>
                      <c:pt idx="11">
                        <c:v>0</c:v>
                      </c:pt>
                      <c:pt idx="12">
                        <c:v>0</c:v>
                      </c:pt>
                      <c:pt idx="13">
                        <c:v>0</c:v>
                      </c:pt>
                      <c:pt idx="14">
                        <c:v>0</c:v>
                      </c:pt>
                      <c:pt idx="15">
                        <c:v>0</c:v>
                      </c:pt>
                      <c:pt idx="16">
                        <c:v>0</c:v>
                      </c:pt>
                      <c:pt idx="17">
                        <c:v>0</c:v>
                      </c:pt>
                      <c:pt idx="18">
                        <c:v>0</c:v>
                      </c:pt>
                      <c:pt idx="19">
                        <c:v>0</c:v>
                      </c:pt>
                      <c:pt idx="20">
                        <c:v>0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C-A5DE-4BEF-8767-09C39BF2FCA8}"/>
                  </c:ext>
                </c:extLst>
              </c15:ser>
            </c15:filteredAreaSeries>
            <c15:filteredAreaSeries>
              <c15:ser>
                <c:idx val="13"/>
                <c:order val="13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'Projected Endowment'!$A$19:$B$19</c15:sqref>
                        </c15:formulaRef>
                      </c:ext>
                    </c:extLst>
                    <c:strCache>
                      <c:ptCount val="2"/>
                      <c:pt idx="0">
                        <c:v>Contribution Value with Investment earnings</c:v>
                      </c:pt>
                    </c:strCache>
                  </c:strRef>
                </c:tx>
                <c:spPr>
                  <a:pattFill prst="ltUpDiag">
                    <a:fgClr>
                      <a:schemeClr val="accent2">
                        <a:lumMod val="80000"/>
                        <a:lumOff val="20000"/>
                      </a:schemeClr>
                    </a:fgClr>
                    <a:bgClr>
                      <a:schemeClr val="accent2">
                        <a:lumMod val="80000"/>
                        <a:lumOff val="20000"/>
                        <a:lumMod val="20000"/>
                        <a:lumOff val="80000"/>
                      </a:schemeClr>
                    </a:bgClr>
                  </a:pattFill>
                  <a:ln>
                    <a:noFill/>
                  </a:ln>
                  <a:effectLst>
                    <a:innerShdw blurRad="114300">
                      <a:schemeClr val="accent2">
                        <a:lumMod val="80000"/>
                        <a:lumOff val="20000"/>
                      </a:schemeClr>
                    </a:innerShdw>
                  </a:effectLst>
                </c:spPr>
                <c:cat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'Projected Endowment'!$G$5:$AA$5</c15:sqref>
                        </c15:formulaRef>
                      </c:ext>
                    </c:extLst>
                    <c:numCache>
                      <c:formatCode>General</c:formatCode>
                      <c:ptCount val="21"/>
                      <c:pt idx="0">
                        <c:v>2020</c:v>
                      </c:pt>
                      <c:pt idx="1">
                        <c:v>2021</c:v>
                      </c:pt>
                      <c:pt idx="2">
                        <c:v>2022</c:v>
                      </c:pt>
                      <c:pt idx="3">
                        <c:v>2023</c:v>
                      </c:pt>
                      <c:pt idx="4">
                        <c:v>2024</c:v>
                      </c:pt>
                      <c:pt idx="5">
                        <c:v>2025</c:v>
                      </c:pt>
                      <c:pt idx="6">
                        <c:v>2026</c:v>
                      </c:pt>
                      <c:pt idx="7">
                        <c:v>2027</c:v>
                      </c:pt>
                      <c:pt idx="8">
                        <c:v>2028</c:v>
                      </c:pt>
                      <c:pt idx="9">
                        <c:v>2029</c:v>
                      </c:pt>
                      <c:pt idx="10">
                        <c:v>2030</c:v>
                      </c:pt>
                      <c:pt idx="11">
                        <c:v>2031</c:v>
                      </c:pt>
                      <c:pt idx="12">
                        <c:v>2032</c:v>
                      </c:pt>
                      <c:pt idx="13">
                        <c:v>2033</c:v>
                      </c:pt>
                      <c:pt idx="14">
                        <c:v>2034</c:v>
                      </c:pt>
                      <c:pt idx="15">
                        <c:v>2035</c:v>
                      </c:pt>
                      <c:pt idx="16">
                        <c:v>2036</c:v>
                      </c:pt>
                      <c:pt idx="17">
                        <c:v>2037</c:v>
                      </c:pt>
                      <c:pt idx="18">
                        <c:v>2038</c:v>
                      </c:pt>
                      <c:pt idx="19">
                        <c:v>2039</c:v>
                      </c:pt>
                      <c:pt idx="20">
                        <c:v>2040</c:v>
                      </c:pt>
                    </c:numCache>
                  </c:num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'Projected Endowment'!$G$19:$AA$19</c15:sqref>
                        </c15:formulaRef>
                      </c:ext>
                    </c:extLst>
                    <c:numCache>
                      <c:formatCode>General</c:formatCode>
                      <c:ptCount val="21"/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D-A5DE-4BEF-8767-09C39BF2FCA8}"/>
                  </c:ext>
                </c:extLst>
              </c15:ser>
            </c15:filteredAreaSeries>
            <c15:filteredAreaSeries>
              <c15:ser>
                <c:idx val="14"/>
                <c:order val="14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'Projected Endowment'!$A$20:$B$20</c15:sqref>
                        </c15:formulaRef>
                      </c:ext>
                    </c:extLst>
                    <c:strCache>
                      <c:ptCount val="2"/>
                      <c:pt idx="0">
                        <c:v>Endowment Distributions:</c:v>
                      </c:pt>
                    </c:strCache>
                  </c:strRef>
                </c:tx>
                <c:spPr>
                  <a:pattFill prst="ltUpDiag">
                    <a:fgClr>
                      <a:schemeClr val="accent3">
                        <a:lumMod val="80000"/>
                        <a:lumOff val="20000"/>
                      </a:schemeClr>
                    </a:fgClr>
                    <a:bgClr>
                      <a:schemeClr val="accent3">
                        <a:lumMod val="80000"/>
                        <a:lumOff val="20000"/>
                        <a:lumMod val="20000"/>
                        <a:lumOff val="80000"/>
                      </a:schemeClr>
                    </a:bgClr>
                  </a:pattFill>
                  <a:ln>
                    <a:noFill/>
                  </a:ln>
                  <a:effectLst>
                    <a:innerShdw blurRad="114300">
                      <a:schemeClr val="accent3">
                        <a:lumMod val="80000"/>
                        <a:lumOff val="20000"/>
                      </a:schemeClr>
                    </a:innerShdw>
                  </a:effectLst>
                </c:spPr>
                <c:cat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'Projected Endowment'!$G$5:$AA$5</c15:sqref>
                        </c15:formulaRef>
                      </c:ext>
                    </c:extLst>
                    <c:numCache>
                      <c:formatCode>General</c:formatCode>
                      <c:ptCount val="21"/>
                      <c:pt idx="0">
                        <c:v>2020</c:v>
                      </c:pt>
                      <c:pt idx="1">
                        <c:v>2021</c:v>
                      </c:pt>
                      <c:pt idx="2">
                        <c:v>2022</c:v>
                      </c:pt>
                      <c:pt idx="3">
                        <c:v>2023</c:v>
                      </c:pt>
                      <c:pt idx="4">
                        <c:v>2024</c:v>
                      </c:pt>
                      <c:pt idx="5">
                        <c:v>2025</c:v>
                      </c:pt>
                      <c:pt idx="6">
                        <c:v>2026</c:v>
                      </c:pt>
                      <c:pt idx="7">
                        <c:v>2027</c:v>
                      </c:pt>
                      <c:pt idx="8">
                        <c:v>2028</c:v>
                      </c:pt>
                      <c:pt idx="9">
                        <c:v>2029</c:v>
                      </c:pt>
                      <c:pt idx="10">
                        <c:v>2030</c:v>
                      </c:pt>
                      <c:pt idx="11">
                        <c:v>2031</c:v>
                      </c:pt>
                      <c:pt idx="12">
                        <c:v>2032</c:v>
                      </c:pt>
                      <c:pt idx="13">
                        <c:v>2033</c:v>
                      </c:pt>
                      <c:pt idx="14">
                        <c:v>2034</c:v>
                      </c:pt>
                      <c:pt idx="15">
                        <c:v>2035</c:v>
                      </c:pt>
                      <c:pt idx="16">
                        <c:v>2036</c:v>
                      </c:pt>
                      <c:pt idx="17">
                        <c:v>2037</c:v>
                      </c:pt>
                      <c:pt idx="18">
                        <c:v>2038</c:v>
                      </c:pt>
                      <c:pt idx="19">
                        <c:v>2039</c:v>
                      </c:pt>
                      <c:pt idx="20">
                        <c:v>2040</c:v>
                      </c:pt>
                    </c:numCache>
                  </c:num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'Projected Endowment'!$G$20:$AA$20</c15:sqref>
                        </c15:formulaRef>
                      </c:ext>
                    </c:extLst>
                    <c:numCache>
                      <c:formatCode>General</c:formatCode>
                      <c:ptCount val="21"/>
                      <c:pt idx="4" formatCode="#,##0">
                        <c:v>0</c:v>
                      </c:pt>
                      <c:pt idx="5" formatCode="#,##0">
                        <c:v>0</c:v>
                      </c:pt>
                      <c:pt idx="6" formatCode="#,##0">
                        <c:v>0</c:v>
                      </c:pt>
                      <c:pt idx="7" formatCode="#,##0">
                        <c:v>0</c:v>
                      </c:pt>
                      <c:pt idx="8" formatCode="#,##0">
                        <c:v>0</c:v>
                      </c:pt>
                      <c:pt idx="9" formatCode="#,##0">
                        <c:v>0</c:v>
                      </c:pt>
                      <c:pt idx="10" formatCode="#,##0">
                        <c:v>0</c:v>
                      </c:pt>
                      <c:pt idx="11" formatCode="#,##0">
                        <c:v>0</c:v>
                      </c:pt>
                      <c:pt idx="12" formatCode="#,##0">
                        <c:v>0</c:v>
                      </c:pt>
                      <c:pt idx="13" formatCode="#,##0">
                        <c:v>0</c:v>
                      </c:pt>
                      <c:pt idx="14" formatCode="#,##0">
                        <c:v>0</c:v>
                      </c:pt>
                      <c:pt idx="15" formatCode="#,##0">
                        <c:v>0</c:v>
                      </c:pt>
                      <c:pt idx="16" formatCode="#,##0">
                        <c:v>0</c:v>
                      </c:pt>
                      <c:pt idx="17" formatCode="#,##0">
                        <c:v>0</c:v>
                      </c:pt>
                      <c:pt idx="18" formatCode="#,##0">
                        <c:v>0</c:v>
                      </c:pt>
                      <c:pt idx="19" formatCode="#,##0">
                        <c:v>0</c:v>
                      </c:pt>
                      <c:pt idx="20" formatCode="#,##0">
                        <c:v>0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E-A5DE-4BEF-8767-09C39BF2FCA8}"/>
                  </c:ext>
                </c:extLst>
              </c15:ser>
            </c15:filteredAreaSeries>
            <c15:filteredAreaSeries>
              <c15:ser>
                <c:idx val="15"/>
                <c:order val="15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'Projected Endowment'!$A$21:$B$21</c15:sqref>
                        </c15:formulaRef>
                      </c:ext>
                    </c:extLst>
                    <c:strCache>
                      <c:ptCount val="2"/>
                      <c:pt idx="0">
                        <c:v>Endowment Distributions:</c:v>
                      </c:pt>
                      <c:pt idx="1">
                        <c:v>Tax Reimbursement</c:v>
                      </c:pt>
                    </c:strCache>
                  </c:strRef>
                </c:tx>
                <c:spPr>
                  <a:pattFill prst="ltUpDiag">
                    <a:fgClr>
                      <a:schemeClr val="accent4">
                        <a:lumMod val="80000"/>
                        <a:lumOff val="20000"/>
                      </a:schemeClr>
                    </a:fgClr>
                    <a:bgClr>
                      <a:schemeClr val="accent4">
                        <a:lumMod val="80000"/>
                        <a:lumOff val="20000"/>
                        <a:lumMod val="20000"/>
                        <a:lumOff val="80000"/>
                      </a:schemeClr>
                    </a:bgClr>
                  </a:pattFill>
                  <a:ln>
                    <a:noFill/>
                  </a:ln>
                  <a:effectLst>
                    <a:innerShdw blurRad="114300">
                      <a:schemeClr val="accent4">
                        <a:lumMod val="80000"/>
                        <a:lumOff val="20000"/>
                      </a:schemeClr>
                    </a:innerShdw>
                  </a:effectLst>
                </c:spPr>
                <c:cat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'Projected Endowment'!$G$5:$AA$5</c15:sqref>
                        </c15:formulaRef>
                      </c:ext>
                    </c:extLst>
                    <c:numCache>
                      <c:formatCode>General</c:formatCode>
                      <c:ptCount val="21"/>
                      <c:pt idx="0">
                        <c:v>2020</c:v>
                      </c:pt>
                      <c:pt idx="1">
                        <c:v>2021</c:v>
                      </c:pt>
                      <c:pt idx="2">
                        <c:v>2022</c:v>
                      </c:pt>
                      <c:pt idx="3">
                        <c:v>2023</c:v>
                      </c:pt>
                      <c:pt idx="4">
                        <c:v>2024</c:v>
                      </c:pt>
                      <c:pt idx="5">
                        <c:v>2025</c:v>
                      </c:pt>
                      <c:pt idx="6">
                        <c:v>2026</c:v>
                      </c:pt>
                      <c:pt idx="7">
                        <c:v>2027</c:v>
                      </c:pt>
                      <c:pt idx="8">
                        <c:v>2028</c:v>
                      </c:pt>
                      <c:pt idx="9">
                        <c:v>2029</c:v>
                      </c:pt>
                      <c:pt idx="10">
                        <c:v>2030</c:v>
                      </c:pt>
                      <c:pt idx="11">
                        <c:v>2031</c:v>
                      </c:pt>
                      <c:pt idx="12">
                        <c:v>2032</c:v>
                      </c:pt>
                      <c:pt idx="13">
                        <c:v>2033</c:v>
                      </c:pt>
                      <c:pt idx="14">
                        <c:v>2034</c:v>
                      </c:pt>
                      <c:pt idx="15">
                        <c:v>2035</c:v>
                      </c:pt>
                      <c:pt idx="16">
                        <c:v>2036</c:v>
                      </c:pt>
                      <c:pt idx="17">
                        <c:v>2037</c:v>
                      </c:pt>
                      <c:pt idx="18">
                        <c:v>2038</c:v>
                      </c:pt>
                      <c:pt idx="19">
                        <c:v>2039</c:v>
                      </c:pt>
                      <c:pt idx="20">
                        <c:v>2040</c:v>
                      </c:pt>
                    </c:numCache>
                  </c:num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'Projected Endowment'!$G$21:$AA$21</c15:sqref>
                        </c15:formulaRef>
                      </c:ext>
                    </c:extLst>
                    <c:numCache>
                      <c:formatCode>_(* #,##0_);_(* \(#,##0\);_(* "-"??_);_(@_)</c:formatCode>
                      <c:ptCount val="21"/>
                      <c:pt idx="0">
                        <c:v>-12599829.623216899</c:v>
                      </c:pt>
                      <c:pt idx="1">
                        <c:v>-12989298.7135871</c:v>
                      </c:pt>
                      <c:pt idx="2">
                        <c:v>-13601209.328734901</c:v>
                      </c:pt>
                      <c:pt idx="3">
                        <c:v>-13986662</c:v>
                      </c:pt>
                      <c:pt idx="4">
                        <c:v>-15347374</c:v>
                      </c:pt>
                      <c:pt idx="5">
                        <c:v>-15810000</c:v>
                      </c:pt>
                      <c:pt idx="6">
                        <c:v>-16280000</c:v>
                      </c:pt>
                      <c:pt idx="7">
                        <c:v>-16770000</c:v>
                      </c:pt>
                      <c:pt idx="8">
                        <c:v>-17270000</c:v>
                      </c:pt>
                      <c:pt idx="9">
                        <c:v>-17790000</c:v>
                      </c:pt>
                      <c:pt idx="10">
                        <c:v>-18320000</c:v>
                      </c:pt>
                      <c:pt idx="11">
                        <c:v>-18870000</c:v>
                      </c:pt>
                      <c:pt idx="12">
                        <c:v>-19440000</c:v>
                      </c:pt>
                      <c:pt idx="13">
                        <c:v>-20020000</c:v>
                      </c:pt>
                      <c:pt idx="14">
                        <c:v>-20620000</c:v>
                      </c:pt>
                      <c:pt idx="15">
                        <c:v>-21240000</c:v>
                      </c:pt>
                      <c:pt idx="16">
                        <c:v>-21880000</c:v>
                      </c:pt>
                      <c:pt idx="17">
                        <c:v>-22540000</c:v>
                      </c:pt>
                      <c:pt idx="18">
                        <c:v>-23220000</c:v>
                      </c:pt>
                      <c:pt idx="19">
                        <c:v>-23920000</c:v>
                      </c:pt>
                      <c:pt idx="20">
                        <c:v>-24640000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F-A5DE-4BEF-8767-09C39BF2FCA8}"/>
                  </c:ext>
                </c:extLst>
              </c15:ser>
            </c15:filteredAreaSeries>
            <c15:filteredAreaSeries>
              <c15:ser>
                <c:idx val="16"/>
                <c:order val="16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'Projected Endowment'!$A$22:$B$22</c15:sqref>
                        </c15:formulaRef>
                      </c:ext>
                    </c:extLst>
                    <c:strCache>
                      <c:ptCount val="2"/>
                      <c:pt idx="0">
                        <c:v>Endowment Distributions:</c:v>
                      </c:pt>
                      <c:pt idx="1">
                        <c:v>Tax Reimbursement True Up Payment</c:v>
                      </c:pt>
                    </c:strCache>
                  </c:strRef>
                </c:tx>
                <c:spPr>
                  <a:pattFill prst="ltUpDiag">
                    <a:fgClr>
                      <a:schemeClr val="accent5">
                        <a:lumMod val="80000"/>
                        <a:lumOff val="20000"/>
                      </a:schemeClr>
                    </a:fgClr>
                    <a:bgClr>
                      <a:schemeClr val="accent5">
                        <a:lumMod val="80000"/>
                        <a:lumOff val="20000"/>
                        <a:lumMod val="20000"/>
                        <a:lumOff val="80000"/>
                      </a:schemeClr>
                    </a:bgClr>
                  </a:pattFill>
                  <a:ln>
                    <a:noFill/>
                  </a:ln>
                  <a:effectLst>
                    <a:innerShdw blurRad="114300">
                      <a:schemeClr val="accent5">
                        <a:lumMod val="80000"/>
                        <a:lumOff val="20000"/>
                      </a:schemeClr>
                    </a:innerShdw>
                  </a:effectLst>
                </c:spPr>
                <c:cat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'Projected Endowment'!$G$5:$AA$5</c15:sqref>
                        </c15:formulaRef>
                      </c:ext>
                    </c:extLst>
                    <c:numCache>
                      <c:formatCode>General</c:formatCode>
                      <c:ptCount val="21"/>
                      <c:pt idx="0">
                        <c:v>2020</c:v>
                      </c:pt>
                      <c:pt idx="1">
                        <c:v>2021</c:v>
                      </c:pt>
                      <c:pt idx="2">
                        <c:v>2022</c:v>
                      </c:pt>
                      <c:pt idx="3">
                        <c:v>2023</c:v>
                      </c:pt>
                      <c:pt idx="4">
                        <c:v>2024</c:v>
                      </c:pt>
                      <c:pt idx="5">
                        <c:v>2025</c:v>
                      </c:pt>
                      <c:pt idx="6">
                        <c:v>2026</c:v>
                      </c:pt>
                      <c:pt idx="7">
                        <c:v>2027</c:v>
                      </c:pt>
                      <c:pt idx="8">
                        <c:v>2028</c:v>
                      </c:pt>
                      <c:pt idx="9">
                        <c:v>2029</c:v>
                      </c:pt>
                      <c:pt idx="10">
                        <c:v>2030</c:v>
                      </c:pt>
                      <c:pt idx="11">
                        <c:v>2031</c:v>
                      </c:pt>
                      <c:pt idx="12">
                        <c:v>2032</c:v>
                      </c:pt>
                      <c:pt idx="13">
                        <c:v>2033</c:v>
                      </c:pt>
                      <c:pt idx="14">
                        <c:v>2034</c:v>
                      </c:pt>
                      <c:pt idx="15">
                        <c:v>2035</c:v>
                      </c:pt>
                      <c:pt idx="16">
                        <c:v>2036</c:v>
                      </c:pt>
                      <c:pt idx="17">
                        <c:v>2037</c:v>
                      </c:pt>
                      <c:pt idx="18">
                        <c:v>2038</c:v>
                      </c:pt>
                      <c:pt idx="19">
                        <c:v>2039</c:v>
                      </c:pt>
                      <c:pt idx="20">
                        <c:v>2040</c:v>
                      </c:pt>
                    </c:numCache>
                  </c:num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'Projected Endowment'!$G$22:$AA$22</c15:sqref>
                        </c15:formulaRef>
                      </c:ext>
                    </c:extLst>
                    <c:numCache>
                      <c:formatCode>General</c:formatCode>
                      <c:ptCount val="21"/>
                      <c:pt idx="4" formatCode="_(* #,##0_);_(* \(#,##0\);_(* &quot;-&quot;??_);_(@_)">
                        <c:v>-384694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10-A5DE-4BEF-8767-09C39BF2FCA8}"/>
                  </c:ext>
                </c:extLst>
              </c15:ser>
            </c15:filteredAreaSeries>
            <c15:filteredAreaSeries>
              <c15:ser>
                <c:idx val="17"/>
                <c:order val="17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'Projected Endowment'!$A$23:$B$23</c15:sqref>
                        </c15:formulaRef>
                      </c:ext>
                    </c:extLst>
                    <c:strCache>
                      <c:ptCount val="2"/>
                      <c:pt idx="0">
                        <c:v>Endowment Distributions:</c:v>
                      </c:pt>
                      <c:pt idx="1">
                        <c:v>Budget Stabilization Payment</c:v>
                      </c:pt>
                    </c:strCache>
                  </c:strRef>
                </c:tx>
                <c:spPr>
                  <a:pattFill prst="ltUpDiag">
                    <a:fgClr>
                      <a:schemeClr val="accent6">
                        <a:lumMod val="80000"/>
                        <a:lumOff val="20000"/>
                      </a:schemeClr>
                    </a:fgClr>
                    <a:bgClr>
                      <a:schemeClr val="accent6">
                        <a:lumMod val="80000"/>
                        <a:lumOff val="20000"/>
                        <a:lumMod val="20000"/>
                        <a:lumOff val="80000"/>
                      </a:schemeClr>
                    </a:bgClr>
                  </a:pattFill>
                  <a:ln>
                    <a:noFill/>
                  </a:ln>
                  <a:effectLst>
                    <a:innerShdw blurRad="114300">
                      <a:schemeClr val="accent6">
                        <a:lumMod val="80000"/>
                        <a:lumOff val="20000"/>
                      </a:schemeClr>
                    </a:innerShdw>
                  </a:effectLst>
                </c:spPr>
                <c:cat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'Projected Endowment'!$G$5:$AA$5</c15:sqref>
                        </c15:formulaRef>
                      </c:ext>
                    </c:extLst>
                    <c:numCache>
                      <c:formatCode>General</c:formatCode>
                      <c:ptCount val="21"/>
                      <c:pt idx="0">
                        <c:v>2020</c:v>
                      </c:pt>
                      <c:pt idx="1">
                        <c:v>2021</c:v>
                      </c:pt>
                      <c:pt idx="2">
                        <c:v>2022</c:v>
                      </c:pt>
                      <c:pt idx="3">
                        <c:v>2023</c:v>
                      </c:pt>
                      <c:pt idx="4">
                        <c:v>2024</c:v>
                      </c:pt>
                      <c:pt idx="5">
                        <c:v>2025</c:v>
                      </c:pt>
                      <c:pt idx="6">
                        <c:v>2026</c:v>
                      </c:pt>
                      <c:pt idx="7">
                        <c:v>2027</c:v>
                      </c:pt>
                      <c:pt idx="8">
                        <c:v>2028</c:v>
                      </c:pt>
                      <c:pt idx="9">
                        <c:v>2029</c:v>
                      </c:pt>
                      <c:pt idx="10">
                        <c:v>2030</c:v>
                      </c:pt>
                      <c:pt idx="11">
                        <c:v>2031</c:v>
                      </c:pt>
                      <c:pt idx="12">
                        <c:v>2032</c:v>
                      </c:pt>
                      <c:pt idx="13">
                        <c:v>2033</c:v>
                      </c:pt>
                      <c:pt idx="14">
                        <c:v>2034</c:v>
                      </c:pt>
                      <c:pt idx="15">
                        <c:v>2035</c:v>
                      </c:pt>
                      <c:pt idx="16">
                        <c:v>2036</c:v>
                      </c:pt>
                      <c:pt idx="17">
                        <c:v>2037</c:v>
                      </c:pt>
                      <c:pt idx="18">
                        <c:v>2038</c:v>
                      </c:pt>
                      <c:pt idx="19">
                        <c:v>2039</c:v>
                      </c:pt>
                      <c:pt idx="20">
                        <c:v>2040</c:v>
                      </c:pt>
                    </c:numCache>
                  </c:num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'Projected Endowment'!$G$23:$AA$23</c15:sqref>
                        </c15:formulaRef>
                      </c:ext>
                    </c:extLst>
                    <c:numCache>
                      <c:formatCode>_(* #,##0_);_(* \(#,##0\);_(* "-"??_);_(@_)</c:formatCode>
                      <c:ptCount val="21"/>
                      <c:pt idx="0">
                        <c:v>-4120000</c:v>
                      </c:pt>
                      <c:pt idx="1">
                        <c:v>-4243600</c:v>
                      </c:pt>
                      <c:pt idx="2">
                        <c:v>-4370908</c:v>
                      </c:pt>
                      <c:pt idx="3">
                        <c:v>-4514210</c:v>
                      </c:pt>
                      <c:pt idx="4">
                        <c:v>-4739921</c:v>
                      </c:pt>
                      <c:pt idx="5">
                        <c:v>-4880000</c:v>
                      </c:pt>
                      <c:pt idx="6">
                        <c:v>-5030000</c:v>
                      </c:pt>
                      <c:pt idx="7">
                        <c:v>-5180000</c:v>
                      </c:pt>
                      <c:pt idx="8">
                        <c:v>-5340000</c:v>
                      </c:pt>
                      <c:pt idx="9">
                        <c:v>-5500000</c:v>
                      </c:pt>
                      <c:pt idx="10">
                        <c:v>-5670000</c:v>
                      </c:pt>
                      <c:pt idx="11">
                        <c:v>-5840000</c:v>
                      </c:pt>
                      <c:pt idx="12">
                        <c:v>-6020000</c:v>
                      </c:pt>
                      <c:pt idx="13">
                        <c:v>-6200000</c:v>
                      </c:pt>
                      <c:pt idx="14">
                        <c:v>-6390000</c:v>
                      </c:pt>
                      <c:pt idx="15">
                        <c:v>-6580000</c:v>
                      </c:pt>
                      <c:pt idx="16">
                        <c:v>-6780000</c:v>
                      </c:pt>
                      <c:pt idx="17">
                        <c:v>-6980000</c:v>
                      </c:pt>
                      <c:pt idx="18">
                        <c:v>-7190000</c:v>
                      </c:pt>
                      <c:pt idx="19">
                        <c:v>-7410000</c:v>
                      </c:pt>
                      <c:pt idx="20">
                        <c:v>-7630000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11-A5DE-4BEF-8767-09C39BF2FCA8}"/>
                  </c:ext>
                </c:extLst>
              </c15:ser>
            </c15:filteredAreaSeries>
            <c15:filteredAreaSeries>
              <c15:ser>
                <c:idx val="18"/>
                <c:order val="18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'Projected Endowment'!$A$24:$B$24</c15:sqref>
                        </c15:formulaRef>
                      </c:ext>
                    </c:extLst>
                    <c:strCache>
                      <c:ptCount val="2"/>
                      <c:pt idx="0">
                        <c:v>Endowment Distributions:</c:v>
                      </c:pt>
                      <c:pt idx="1">
                        <c:v>Aspirational Projects</c:v>
                      </c:pt>
                    </c:strCache>
                  </c:strRef>
                </c:tx>
                <c:spPr>
                  <a:pattFill prst="ltUpDiag">
                    <a:fgClr>
                      <a:schemeClr val="accent1">
                        <a:lumMod val="80000"/>
                      </a:schemeClr>
                    </a:fgClr>
                    <a:bgClr>
                      <a:schemeClr val="accent1">
                        <a:lumMod val="80000"/>
                        <a:lumMod val="20000"/>
                        <a:lumOff val="80000"/>
                      </a:schemeClr>
                    </a:bgClr>
                  </a:pattFill>
                  <a:ln>
                    <a:noFill/>
                  </a:ln>
                  <a:effectLst>
                    <a:innerShdw blurRad="114300">
                      <a:schemeClr val="accent1">
                        <a:lumMod val="80000"/>
                      </a:schemeClr>
                    </a:innerShdw>
                  </a:effectLst>
                </c:spPr>
                <c:cat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'Projected Endowment'!$G$5:$AA$5</c15:sqref>
                        </c15:formulaRef>
                      </c:ext>
                    </c:extLst>
                    <c:numCache>
                      <c:formatCode>General</c:formatCode>
                      <c:ptCount val="21"/>
                      <c:pt idx="0">
                        <c:v>2020</c:v>
                      </c:pt>
                      <c:pt idx="1">
                        <c:v>2021</c:v>
                      </c:pt>
                      <c:pt idx="2">
                        <c:v>2022</c:v>
                      </c:pt>
                      <c:pt idx="3">
                        <c:v>2023</c:v>
                      </c:pt>
                      <c:pt idx="4">
                        <c:v>2024</c:v>
                      </c:pt>
                      <c:pt idx="5">
                        <c:v>2025</c:v>
                      </c:pt>
                      <c:pt idx="6">
                        <c:v>2026</c:v>
                      </c:pt>
                      <c:pt idx="7">
                        <c:v>2027</c:v>
                      </c:pt>
                      <c:pt idx="8">
                        <c:v>2028</c:v>
                      </c:pt>
                      <c:pt idx="9">
                        <c:v>2029</c:v>
                      </c:pt>
                      <c:pt idx="10">
                        <c:v>2030</c:v>
                      </c:pt>
                      <c:pt idx="11">
                        <c:v>2031</c:v>
                      </c:pt>
                      <c:pt idx="12">
                        <c:v>2032</c:v>
                      </c:pt>
                      <c:pt idx="13">
                        <c:v>2033</c:v>
                      </c:pt>
                      <c:pt idx="14">
                        <c:v>2034</c:v>
                      </c:pt>
                      <c:pt idx="15">
                        <c:v>2035</c:v>
                      </c:pt>
                      <c:pt idx="16">
                        <c:v>2036</c:v>
                      </c:pt>
                      <c:pt idx="17">
                        <c:v>2037</c:v>
                      </c:pt>
                      <c:pt idx="18">
                        <c:v>2038</c:v>
                      </c:pt>
                      <c:pt idx="19">
                        <c:v>2039</c:v>
                      </c:pt>
                      <c:pt idx="20">
                        <c:v>2040</c:v>
                      </c:pt>
                    </c:numCache>
                  </c:num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'Projected Endowment'!$G$24:$AA$24</c15:sqref>
                        </c15:formulaRef>
                      </c:ext>
                    </c:extLst>
                    <c:numCache>
                      <c:formatCode>_(* #,##0_);_(* \(#,##0\);_(* "-"??_);_(@_)</c:formatCode>
                      <c:ptCount val="21"/>
                      <c:pt idx="0">
                        <c:v>-10232030</c:v>
                      </c:pt>
                      <c:pt idx="1">
                        <c:v>-8539090</c:v>
                      </c:pt>
                      <c:pt idx="2">
                        <c:v>-8607500</c:v>
                      </c:pt>
                      <c:pt idx="3">
                        <c:v>-4457860</c:v>
                      </c:pt>
                      <c:pt idx="4">
                        <c:v>-670344</c:v>
                      </c:pt>
                      <c:pt idx="5">
                        <c:v>-5000000</c:v>
                      </c:pt>
                      <c:pt idx="6">
                        <c:v>-4000000</c:v>
                      </c:pt>
                      <c:pt idx="7">
                        <c:v>-4000000</c:v>
                      </c:pt>
                      <c:pt idx="8">
                        <c:v>-4000000</c:v>
                      </c:pt>
                      <c:pt idx="9">
                        <c:v>-4000000</c:v>
                      </c:pt>
                      <c:pt idx="10">
                        <c:v>-4000000</c:v>
                      </c:pt>
                      <c:pt idx="11">
                        <c:v>-4000000</c:v>
                      </c:pt>
                      <c:pt idx="12">
                        <c:v>-4000000</c:v>
                      </c:pt>
                      <c:pt idx="13">
                        <c:v>-4000000</c:v>
                      </c:pt>
                      <c:pt idx="14">
                        <c:v>-4000000</c:v>
                      </c:pt>
                      <c:pt idx="15">
                        <c:v>-4000000</c:v>
                      </c:pt>
                      <c:pt idx="16">
                        <c:v>-4000000</c:v>
                      </c:pt>
                      <c:pt idx="17">
                        <c:v>-4000000</c:v>
                      </c:pt>
                      <c:pt idx="18">
                        <c:v>-4000000</c:v>
                      </c:pt>
                      <c:pt idx="19">
                        <c:v>-4000000</c:v>
                      </c:pt>
                      <c:pt idx="20">
                        <c:v>-4000000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12-A5DE-4BEF-8767-09C39BF2FCA8}"/>
                  </c:ext>
                </c:extLst>
              </c15:ser>
            </c15:filteredAreaSeries>
            <c15:filteredAreaSeries>
              <c15:ser>
                <c:idx val="19"/>
                <c:order val="19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'Projected Endowment'!$A$25:$B$25</c15:sqref>
                        </c15:formulaRef>
                      </c:ext>
                    </c:extLst>
                    <c:strCache>
                      <c:ptCount val="2"/>
                      <c:pt idx="0">
                        <c:v>Operational Expenses:</c:v>
                      </c:pt>
                    </c:strCache>
                  </c:strRef>
                </c:tx>
                <c:spPr>
                  <a:pattFill prst="ltUpDiag">
                    <a:fgClr>
                      <a:schemeClr val="accent2">
                        <a:lumMod val="80000"/>
                      </a:schemeClr>
                    </a:fgClr>
                    <a:bgClr>
                      <a:schemeClr val="accent2">
                        <a:lumMod val="80000"/>
                        <a:lumMod val="20000"/>
                        <a:lumOff val="80000"/>
                      </a:schemeClr>
                    </a:bgClr>
                  </a:pattFill>
                  <a:ln>
                    <a:noFill/>
                  </a:ln>
                  <a:effectLst>
                    <a:innerShdw blurRad="114300">
                      <a:schemeClr val="accent2">
                        <a:lumMod val="80000"/>
                      </a:schemeClr>
                    </a:innerShdw>
                  </a:effectLst>
                </c:spPr>
                <c:cat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'Projected Endowment'!$G$5:$AA$5</c15:sqref>
                        </c15:formulaRef>
                      </c:ext>
                    </c:extLst>
                    <c:numCache>
                      <c:formatCode>General</c:formatCode>
                      <c:ptCount val="21"/>
                      <c:pt idx="0">
                        <c:v>2020</c:v>
                      </c:pt>
                      <c:pt idx="1">
                        <c:v>2021</c:v>
                      </c:pt>
                      <c:pt idx="2">
                        <c:v>2022</c:v>
                      </c:pt>
                      <c:pt idx="3">
                        <c:v>2023</c:v>
                      </c:pt>
                      <c:pt idx="4">
                        <c:v>2024</c:v>
                      </c:pt>
                      <c:pt idx="5">
                        <c:v>2025</c:v>
                      </c:pt>
                      <c:pt idx="6">
                        <c:v>2026</c:v>
                      </c:pt>
                      <c:pt idx="7">
                        <c:v>2027</c:v>
                      </c:pt>
                      <c:pt idx="8">
                        <c:v>2028</c:v>
                      </c:pt>
                      <c:pt idx="9">
                        <c:v>2029</c:v>
                      </c:pt>
                      <c:pt idx="10">
                        <c:v>2030</c:v>
                      </c:pt>
                      <c:pt idx="11">
                        <c:v>2031</c:v>
                      </c:pt>
                      <c:pt idx="12">
                        <c:v>2032</c:v>
                      </c:pt>
                      <c:pt idx="13">
                        <c:v>2033</c:v>
                      </c:pt>
                      <c:pt idx="14">
                        <c:v>2034</c:v>
                      </c:pt>
                      <c:pt idx="15">
                        <c:v>2035</c:v>
                      </c:pt>
                      <c:pt idx="16">
                        <c:v>2036</c:v>
                      </c:pt>
                      <c:pt idx="17">
                        <c:v>2037</c:v>
                      </c:pt>
                      <c:pt idx="18">
                        <c:v>2038</c:v>
                      </c:pt>
                      <c:pt idx="19">
                        <c:v>2039</c:v>
                      </c:pt>
                      <c:pt idx="20">
                        <c:v>2040</c:v>
                      </c:pt>
                    </c:numCache>
                  </c:num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'Projected Endowment'!$G$25:$AA$25</c15:sqref>
                        </c15:formulaRef>
                      </c:ext>
                    </c:extLst>
                    <c:numCache>
                      <c:formatCode>General</c:formatCode>
                      <c:ptCount val="21"/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13-A5DE-4BEF-8767-09C39BF2FCA8}"/>
                  </c:ext>
                </c:extLst>
              </c15:ser>
            </c15:filteredAreaSeries>
            <c15:filteredAreaSeries>
              <c15:ser>
                <c:idx val="20"/>
                <c:order val="20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'Projected Endowment'!$A$26:$B$26</c15:sqref>
                        </c15:formulaRef>
                      </c:ext>
                    </c:extLst>
                    <c:strCache>
                      <c:ptCount val="2"/>
                      <c:pt idx="0">
                        <c:v>Operational Expenses:</c:v>
                      </c:pt>
                      <c:pt idx="1">
                        <c:v>Operations/Admin</c:v>
                      </c:pt>
                    </c:strCache>
                  </c:strRef>
                </c:tx>
                <c:spPr>
                  <a:pattFill prst="ltUpDiag">
                    <a:fgClr>
                      <a:schemeClr val="accent3">
                        <a:lumMod val="80000"/>
                      </a:schemeClr>
                    </a:fgClr>
                    <a:bgClr>
                      <a:schemeClr val="accent3">
                        <a:lumMod val="80000"/>
                        <a:lumMod val="20000"/>
                        <a:lumOff val="80000"/>
                      </a:schemeClr>
                    </a:bgClr>
                  </a:pattFill>
                  <a:ln>
                    <a:noFill/>
                  </a:ln>
                  <a:effectLst>
                    <a:innerShdw blurRad="114300">
                      <a:schemeClr val="accent3">
                        <a:lumMod val="80000"/>
                      </a:schemeClr>
                    </a:innerShdw>
                  </a:effectLst>
                </c:spPr>
                <c:cat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'Projected Endowment'!$G$5:$AA$5</c15:sqref>
                        </c15:formulaRef>
                      </c:ext>
                    </c:extLst>
                    <c:numCache>
                      <c:formatCode>General</c:formatCode>
                      <c:ptCount val="21"/>
                      <c:pt idx="0">
                        <c:v>2020</c:v>
                      </c:pt>
                      <c:pt idx="1">
                        <c:v>2021</c:v>
                      </c:pt>
                      <c:pt idx="2">
                        <c:v>2022</c:v>
                      </c:pt>
                      <c:pt idx="3">
                        <c:v>2023</c:v>
                      </c:pt>
                      <c:pt idx="4">
                        <c:v>2024</c:v>
                      </c:pt>
                      <c:pt idx="5">
                        <c:v>2025</c:v>
                      </c:pt>
                      <c:pt idx="6">
                        <c:v>2026</c:v>
                      </c:pt>
                      <c:pt idx="7">
                        <c:v>2027</c:v>
                      </c:pt>
                      <c:pt idx="8">
                        <c:v>2028</c:v>
                      </c:pt>
                      <c:pt idx="9">
                        <c:v>2029</c:v>
                      </c:pt>
                      <c:pt idx="10">
                        <c:v>2030</c:v>
                      </c:pt>
                      <c:pt idx="11">
                        <c:v>2031</c:v>
                      </c:pt>
                      <c:pt idx="12">
                        <c:v>2032</c:v>
                      </c:pt>
                      <c:pt idx="13">
                        <c:v>2033</c:v>
                      </c:pt>
                      <c:pt idx="14">
                        <c:v>2034</c:v>
                      </c:pt>
                      <c:pt idx="15">
                        <c:v>2035</c:v>
                      </c:pt>
                      <c:pt idx="16">
                        <c:v>2036</c:v>
                      </c:pt>
                      <c:pt idx="17">
                        <c:v>2037</c:v>
                      </c:pt>
                      <c:pt idx="18">
                        <c:v>2038</c:v>
                      </c:pt>
                      <c:pt idx="19">
                        <c:v>2039</c:v>
                      </c:pt>
                      <c:pt idx="20">
                        <c:v>2040</c:v>
                      </c:pt>
                    </c:numCache>
                  </c:num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'Projected Endowment'!$G$26:$AA$26</c15:sqref>
                        </c15:formulaRef>
                      </c:ext>
                    </c:extLst>
                    <c:numCache>
                      <c:formatCode>General</c:formatCode>
                      <c:ptCount val="21"/>
                      <c:pt idx="3" formatCode="_(* #,##0_);_(* \(#,##0\);_(* &quot;-&quot;??_);_(@_)">
                        <c:v>-442000</c:v>
                      </c:pt>
                      <c:pt idx="4" formatCode="_(* #,##0_);_(* \(#,##0\);_(* &quot;-&quot;??_);_(@_)">
                        <c:v>-690491</c:v>
                      </c:pt>
                      <c:pt idx="5" formatCode="_(* #,##0_);_(* \(#,##0\);_(* &quot;-&quot;??_);_(@_)">
                        <c:v>-710000</c:v>
                      </c:pt>
                      <c:pt idx="6" formatCode="_(* #,##0_);_(* \(#,##0\);_(* &quot;-&quot;??_);_(@_)">
                        <c:v>-730000</c:v>
                      </c:pt>
                      <c:pt idx="7" formatCode="_(* #,##0_);_(* \(#,##0\);_(* &quot;-&quot;??_);_(@_)">
                        <c:v>-750000</c:v>
                      </c:pt>
                      <c:pt idx="8" formatCode="_(* #,##0_);_(* \(#,##0\);_(* &quot;-&quot;??_);_(@_)">
                        <c:v>-770000</c:v>
                      </c:pt>
                      <c:pt idx="9" formatCode="_(* #,##0_);_(* \(#,##0\);_(* &quot;-&quot;??_);_(@_)">
                        <c:v>-790000</c:v>
                      </c:pt>
                      <c:pt idx="10" formatCode="_(* #,##0_);_(* \(#,##0\);_(* &quot;-&quot;??_);_(@_)">
                        <c:v>-810000</c:v>
                      </c:pt>
                      <c:pt idx="11" formatCode="_(* #,##0_);_(* \(#,##0\);_(* &quot;-&quot;??_);_(@_)">
                        <c:v>-830000</c:v>
                      </c:pt>
                      <c:pt idx="12" formatCode="_(* #,##0_);_(* \(#,##0\);_(* &quot;-&quot;??_);_(@_)">
                        <c:v>-850000</c:v>
                      </c:pt>
                      <c:pt idx="13" formatCode="_(* #,##0_);_(* \(#,##0\);_(* &quot;-&quot;??_);_(@_)">
                        <c:v>-880000</c:v>
                      </c:pt>
                      <c:pt idx="14" formatCode="_(* #,##0_);_(* \(#,##0\);_(* &quot;-&quot;??_);_(@_)">
                        <c:v>-910000</c:v>
                      </c:pt>
                      <c:pt idx="15" formatCode="_(* #,##0_);_(* \(#,##0\);_(* &quot;-&quot;??_);_(@_)">
                        <c:v>-940000</c:v>
                      </c:pt>
                      <c:pt idx="16" formatCode="_(* #,##0_);_(* \(#,##0\);_(* &quot;-&quot;??_);_(@_)">
                        <c:v>-970000</c:v>
                      </c:pt>
                      <c:pt idx="17" formatCode="_(* #,##0_);_(* \(#,##0\);_(* &quot;-&quot;??_);_(@_)">
                        <c:v>-1000000</c:v>
                      </c:pt>
                      <c:pt idx="18" formatCode="_(* #,##0_);_(* \(#,##0\);_(* &quot;-&quot;??_);_(@_)">
                        <c:v>-1030000</c:v>
                      </c:pt>
                      <c:pt idx="19" formatCode="_(* #,##0_);_(* \(#,##0\);_(* &quot;-&quot;??_);_(@_)">
                        <c:v>-1060000</c:v>
                      </c:pt>
                      <c:pt idx="20" formatCode="_(* #,##0_);_(* \(#,##0\);_(* &quot;-&quot;??_);_(@_)">
                        <c:v>-1090000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14-A5DE-4BEF-8767-09C39BF2FCA8}"/>
                  </c:ext>
                </c:extLst>
              </c15:ser>
            </c15:filteredAreaSeries>
            <c15:filteredAreaSeries>
              <c15:ser>
                <c:idx val="21"/>
                <c:order val="21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'Projected Endowment'!$A$27:$B$27</c15:sqref>
                        </c15:formulaRef>
                      </c:ext>
                    </c:extLst>
                    <c:strCache>
                      <c:ptCount val="2"/>
                      <c:pt idx="0">
                        <c:v>Operational Expenses:</c:v>
                      </c:pt>
                      <c:pt idx="1">
                        <c:v>Investment Consultant Fees</c:v>
                      </c:pt>
                    </c:strCache>
                  </c:strRef>
                </c:tx>
                <c:spPr>
                  <a:pattFill prst="ltUpDiag">
                    <a:fgClr>
                      <a:schemeClr val="accent4">
                        <a:lumMod val="80000"/>
                      </a:schemeClr>
                    </a:fgClr>
                    <a:bgClr>
                      <a:schemeClr val="accent4">
                        <a:lumMod val="80000"/>
                        <a:lumMod val="20000"/>
                        <a:lumOff val="80000"/>
                      </a:schemeClr>
                    </a:bgClr>
                  </a:pattFill>
                  <a:ln>
                    <a:noFill/>
                  </a:ln>
                  <a:effectLst>
                    <a:innerShdw blurRad="114300">
                      <a:schemeClr val="accent4">
                        <a:lumMod val="80000"/>
                      </a:schemeClr>
                    </a:innerShdw>
                  </a:effectLst>
                </c:spPr>
                <c:cat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'Projected Endowment'!$G$5:$AA$5</c15:sqref>
                        </c15:formulaRef>
                      </c:ext>
                    </c:extLst>
                    <c:numCache>
                      <c:formatCode>General</c:formatCode>
                      <c:ptCount val="21"/>
                      <c:pt idx="0">
                        <c:v>2020</c:v>
                      </c:pt>
                      <c:pt idx="1">
                        <c:v>2021</c:v>
                      </c:pt>
                      <c:pt idx="2">
                        <c:v>2022</c:v>
                      </c:pt>
                      <c:pt idx="3">
                        <c:v>2023</c:v>
                      </c:pt>
                      <c:pt idx="4">
                        <c:v>2024</c:v>
                      </c:pt>
                      <c:pt idx="5">
                        <c:v>2025</c:v>
                      </c:pt>
                      <c:pt idx="6">
                        <c:v>2026</c:v>
                      </c:pt>
                      <c:pt idx="7">
                        <c:v>2027</c:v>
                      </c:pt>
                      <c:pt idx="8">
                        <c:v>2028</c:v>
                      </c:pt>
                      <c:pt idx="9">
                        <c:v>2029</c:v>
                      </c:pt>
                      <c:pt idx="10">
                        <c:v>2030</c:v>
                      </c:pt>
                      <c:pt idx="11">
                        <c:v>2031</c:v>
                      </c:pt>
                      <c:pt idx="12">
                        <c:v>2032</c:v>
                      </c:pt>
                      <c:pt idx="13">
                        <c:v>2033</c:v>
                      </c:pt>
                      <c:pt idx="14">
                        <c:v>2034</c:v>
                      </c:pt>
                      <c:pt idx="15">
                        <c:v>2035</c:v>
                      </c:pt>
                      <c:pt idx="16">
                        <c:v>2036</c:v>
                      </c:pt>
                      <c:pt idx="17">
                        <c:v>2037</c:v>
                      </c:pt>
                      <c:pt idx="18">
                        <c:v>2038</c:v>
                      </c:pt>
                      <c:pt idx="19">
                        <c:v>2039</c:v>
                      </c:pt>
                      <c:pt idx="20">
                        <c:v>2040</c:v>
                      </c:pt>
                    </c:numCache>
                  </c:num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'Projected Endowment'!$G$27:$AA$27</c15:sqref>
                        </c15:formulaRef>
                      </c:ext>
                    </c:extLst>
                    <c:numCache>
                      <c:formatCode>General</c:formatCode>
                      <c:ptCount val="21"/>
                      <c:pt idx="3" formatCode="_(* #,##0_);_(* \(#,##0\);_(* &quot;-&quot;??_);_(@_)">
                        <c:v>-185000</c:v>
                      </c:pt>
                      <c:pt idx="4" formatCode="_(* #,##0_);_(* \(#,##0\);_(* &quot;-&quot;??_);_(@_)">
                        <c:v>-185000</c:v>
                      </c:pt>
                      <c:pt idx="5" formatCode="_(* #,##0_);_(* \(#,##0\);_(* &quot;-&quot;??_);_(@_)">
                        <c:v>-190000</c:v>
                      </c:pt>
                      <c:pt idx="6" formatCode="_(* #,##0_);_(* \(#,##0\);_(* &quot;-&quot;??_);_(@_)">
                        <c:v>-200000</c:v>
                      </c:pt>
                      <c:pt idx="7" formatCode="_(* #,##0_);_(* \(#,##0\);_(* &quot;-&quot;??_);_(@_)">
                        <c:v>-210000</c:v>
                      </c:pt>
                      <c:pt idx="8" formatCode="_(* #,##0_);_(* \(#,##0\);_(* &quot;-&quot;??_);_(@_)">
                        <c:v>-220000</c:v>
                      </c:pt>
                      <c:pt idx="9" formatCode="_(* #,##0_);_(* \(#,##0\);_(* &quot;-&quot;??_);_(@_)">
                        <c:v>-230000</c:v>
                      </c:pt>
                      <c:pt idx="10" formatCode="_(* #,##0_);_(* \(#,##0\);_(* &quot;-&quot;??_);_(@_)">
                        <c:v>-240000</c:v>
                      </c:pt>
                      <c:pt idx="11" formatCode="_(* #,##0_);_(* \(#,##0\);_(* &quot;-&quot;??_);_(@_)">
                        <c:v>-250000</c:v>
                      </c:pt>
                      <c:pt idx="12" formatCode="_(* #,##0_);_(* \(#,##0\);_(* &quot;-&quot;??_);_(@_)">
                        <c:v>-260000</c:v>
                      </c:pt>
                      <c:pt idx="13" formatCode="_(* #,##0_);_(* \(#,##0\);_(* &quot;-&quot;??_);_(@_)">
                        <c:v>-270000</c:v>
                      </c:pt>
                      <c:pt idx="14" formatCode="_(* #,##0_);_(* \(#,##0\);_(* &quot;-&quot;??_);_(@_)">
                        <c:v>-280000</c:v>
                      </c:pt>
                      <c:pt idx="15" formatCode="_(* #,##0_);_(* \(#,##0\);_(* &quot;-&quot;??_);_(@_)">
                        <c:v>-290000</c:v>
                      </c:pt>
                      <c:pt idx="16" formatCode="_(* #,##0_);_(* \(#,##0\);_(* &quot;-&quot;??_);_(@_)">
                        <c:v>-300000</c:v>
                      </c:pt>
                      <c:pt idx="17" formatCode="_(* #,##0_);_(* \(#,##0\);_(* &quot;-&quot;??_);_(@_)">
                        <c:v>-310000</c:v>
                      </c:pt>
                      <c:pt idx="18" formatCode="_(* #,##0_);_(* \(#,##0\);_(* &quot;-&quot;??_);_(@_)">
                        <c:v>-320000</c:v>
                      </c:pt>
                      <c:pt idx="19" formatCode="_(* #,##0_);_(* \(#,##0\);_(* &quot;-&quot;??_);_(@_)">
                        <c:v>-330000</c:v>
                      </c:pt>
                      <c:pt idx="20" formatCode="_(* #,##0_);_(* \(#,##0\);_(* &quot;-&quot;??_);_(@_)">
                        <c:v>-340000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15-A5DE-4BEF-8767-09C39BF2FCA8}"/>
                  </c:ext>
                </c:extLst>
              </c15:ser>
            </c15:filteredAreaSeries>
            <c15:filteredAreaSeries>
              <c15:ser>
                <c:idx val="22"/>
                <c:order val="22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'Projected Endowment'!$A$28:$B$28</c15:sqref>
                        </c15:formulaRef>
                      </c:ext>
                    </c:extLst>
                    <c:strCache>
                      <c:ptCount val="2"/>
                      <c:pt idx="0">
                        <c:v>Operational Expenses:</c:v>
                      </c:pt>
                      <c:pt idx="1">
                        <c:v>Investment Custody Fees</c:v>
                      </c:pt>
                    </c:strCache>
                  </c:strRef>
                </c:tx>
                <c:spPr>
                  <a:pattFill prst="ltUpDiag">
                    <a:fgClr>
                      <a:schemeClr val="accent5">
                        <a:lumMod val="80000"/>
                      </a:schemeClr>
                    </a:fgClr>
                    <a:bgClr>
                      <a:schemeClr val="accent5">
                        <a:lumMod val="80000"/>
                        <a:lumMod val="20000"/>
                        <a:lumOff val="80000"/>
                      </a:schemeClr>
                    </a:bgClr>
                  </a:pattFill>
                  <a:ln>
                    <a:noFill/>
                  </a:ln>
                  <a:effectLst>
                    <a:innerShdw blurRad="114300">
                      <a:schemeClr val="accent5">
                        <a:lumMod val="80000"/>
                      </a:schemeClr>
                    </a:innerShdw>
                  </a:effectLst>
                </c:spPr>
                <c:cat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'Projected Endowment'!$G$5:$AA$5</c15:sqref>
                        </c15:formulaRef>
                      </c:ext>
                    </c:extLst>
                    <c:numCache>
                      <c:formatCode>General</c:formatCode>
                      <c:ptCount val="21"/>
                      <c:pt idx="0">
                        <c:v>2020</c:v>
                      </c:pt>
                      <c:pt idx="1">
                        <c:v>2021</c:v>
                      </c:pt>
                      <c:pt idx="2">
                        <c:v>2022</c:v>
                      </c:pt>
                      <c:pt idx="3">
                        <c:v>2023</c:v>
                      </c:pt>
                      <c:pt idx="4">
                        <c:v>2024</c:v>
                      </c:pt>
                      <c:pt idx="5">
                        <c:v>2025</c:v>
                      </c:pt>
                      <c:pt idx="6">
                        <c:v>2026</c:v>
                      </c:pt>
                      <c:pt idx="7">
                        <c:v>2027</c:v>
                      </c:pt>
                      <c:pt idx="8">
                        <c:v>2028</c:v>
                      </c:pt>
                      <c:pt idx="9">
                        <c:v>2029</c:v>
                      </c:pt>
                      <c:pt idx="10">
                        <c:v>2030</c:v>
                      </c:pt>
                      <c:pt idx="11">
                        <c:v>2031</c:v>
                      </c:pt>
                      <c:pt idx="12">
                        <c:v>2032</c:v>
                      </c:pt>
                      <c:pt idx="13">
                        <c:v>2033</c:v>
                      </c:pt>
                      <c:pt idx="14">
                        <c:v>2034</c:v>
                      </c:pt>
                      <c:pt idx="15">
                        <c:v>2035</c:v>
                      </c:pt>
                      <c:pt idx="16">
                        <c:v>2036</c:v>
                      </c:pt>
                      <c:pt idx="17">
                        <c:v>2037</c:v>
                      </c:pt>
                      <c:pt idx="18">
                        <c:v>2038</c:v>
                      </c:pt>
                      <c:pt idx="19">
                        <c:v>2039</c:v>
                      </c:pt>
                      <c:pt idx="20">
                        <c:v>2040</c:v>
                      </c:pt>
                    </c:numCache>
                  </c:num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'Projected Endowment'!$G$28:$AA$28</c15:sqref>
                        </c15:formulaRef>
                      </c:ext>
                    </c:extLst>
                    <c:numCache>
                      <c:formatCode>General</c:formatCode>
                      <c:ptCount val="21"/>
                      <c:pt idx="3" formatCode="_(* #,##0_);_(* \(#,##0\);_(* &quot;-&quot;??_);_(@_)">
                        <c:v>-160000</c:v>
                      </c:pt>
                      <c:pt idx="4" formatCode="_(* #,##0_);_(* \(#,##0\);_(* &quot;-&quot;??_);_(@_)">
                        <c:v>-168000</c:v>
                      </c:pt>
                      <c:pt idx="5" formatCode="_(* #,##0_);_(* \(#,##0\);_(* &quot;-&quot;??_);_(@_)">
                        <c:v>-170000</c:v>
                      </c:pt>
                      <c:pt idx="6" formatCode="_(* #,##0_);_(* \(#,##0\);_(* &quot;-&quot;??_);_(@_)">
                        <c:v>-180000</c:v>
                      </c:pt>
                      <c:pt idx="7" formatCode="_(* #,##0_);_(* \(#,##0\);_(* &quot;-&quot;??_);_(@_)">
                        <c:v>-190000</c:v>
                      </c:pt>
                      <c:pt idx="8" formatCode="_(* #,##0_);_(* \(#,##0\);_(* &quot;-&quot;??_);_(@_)">
                        <c:v>-200000</c:v>
                      </c:pt>
                      <c:pt idx="9" formatCode="_(* #,##0_);_(* \(#,##0\);_(* &quot;-&quot;??_);_(@_)">
                        <c:v>-210000</c:v>
                      </c:pt>
                      <c:pt idx="10" formatCode="_(* #,##0_);_(* \(#,##0\);_(* &quot;-&quot;??_);_(@_)">
                        <c:v>-220000</c:v>
                      </c:pt>
                      <c:pt idx="11" formatCode="_(* #,##0_);_(* \(#,##0\);_(* &quot;-&quot;??_);_(@_)">
                        <c:v>-230000</c:v>
                      </c:pt>
                      <c:pt idx="12" formatCode="_(* #,##0_);_(* \(#,##0\);_(* &quot;-&quot;??_);_(@_)">
                        <c:v>-240000</c:v>
                      </c:pt>
                      <c:pt idx="13" formatCode="_(* #,##0_);_(* \(#,##0\);_(* &quot;-&quot;??_);_(@_)">
                        <c:v>-250000</c:v>
                      </c:pt>
                      <c:pt idx="14" formatCode="_(* #,##0_);_(* \(#,##0\);_(* &quot;-&quot;??_);_(@_)">
                        <c:v>-260000</c:v>
                      </c:pt>
                      <c:pt idx="15" formatCode="_(* #,##0_);_(* \(#,##0\);_(* &quot;-&quot;??_);_(@_)">
                        <c:v>-270000</c:v>
                      </c:pt>
                      <c:pt idx="16" formatCode="_(* #,##0_);_(* \(#,##0\);_(* &quot;-&quot;??_);_(@_)">
                        <c:v>-280000</c:v>
                      </c:pt>
                      <c:pt idx="17" formatCode="_(* #,##0_);_(* \(#,##0\);_(* &quot;-&quot;??_);_(@_)">
                        <c:v>-290000</c:v>
                      </c:pt>
                      <c:pt idx="18" formatCode="_(* #,##0_);_(* \(#,##0\);_(* &quot;-&quot;??_);_(@_)">
                        <c:v>-300000</c:v>
                      </c:pt>
                      <c:pt idx="19" formatCode="_(* #,##0_);_(* \(#,##0\);_(* &quot;-&quot;??_);_(@_)">
                        <c:v>-310000</c:v>
                      </c:pt>
                      <c:pt idx="20" formatCode="_(* #,##0_);_(* \(#,##0\);_(* &quot;-&quot;??_);_(@_)">
                        <c:v>-320000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16-A5DE-4BEF-8767-09C39BF2FCA8}"/>
                  </c:ext>
                </c:extLst>
              </c15:ser>
            </c15:filteredAreaSeries>
            <c15:filteredAreaSeries>
              <c15:ser>
                <c:idx val="23"/>
                <c:order val="23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'Projected Endowment'!$A$29:$B$29</c15:sqref>
                        </c15:formulaRef>
                      </c:ext>
                    </c:extLst>
                    <c:strCache>
                      <c:ptCount val="2"/>
                      <c:pt idx="0">
                        <c:v>Total Endowment Distributions</c:v>
                      </c:pt>
                    </c:strCache>
                  </c:strRef>
                </c:tx>
                <c:spPr>
                  <a:pattFill prst="ltUpDiag">
                    <a:fgClr>
                      <a:schemeClr val="accent6">
                        <a:lumMod val="80000"/>
                      </a:schemeClr>
                    </a:fgClr>
                    <a:bgClr>
                      <a:schemeClr val="accent6">
                        <a:lumMod val="80000"/>
                        <a:lumMod val="20000"/>
                        <a:lumOff val="80000"/>
                      </a:schemeClr>
                    </a:bgClr>
                  </a:pattFill>
                  <a:ln>
                    <a:noFill/>
                  </a:ln>
                  <a:effectLst>
                    <a:innerShdw blurRad="114300">
                      <a:schemeClr val="accent6">
                        <a:lumMod val="80000"/>
                      </a:schemeClr>
                    </a:innerShdw>
                  </a:effectLst>
                </c:spPr>
                <c:cat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'Projected Endowment'!$G$5:$AA$5</c15:sqref>
                        </c15:formulaRef>
                      </c:ext>
                    </c:extLst>
                    <c:numCache>
                      <c:formatCode>General</c:formatCode>
                      <c:ptCount val="21"/>
                      <c:pt idx="0">
                        <c:v>2020</c:v>
                      </c:pt>
                      <c:pt idx="1">
                        <c:v>2021</c:v>
                      </c:pt>
                      <c:pt idx="2">
                        <c:v>2022</c:v>
                      </c:pt>
                      <c:pt idx="3">
                        <c:v>2023</c:v>
                      </c:pt>
                      <c:pt idx="4">
                        <c:v>2024</c:v>
                      </c:pt>
                      <c:pt idx="5">
                        <c:v>2025</c:v>
                      </c:pt>
                      <c:pt idx="6">
                        <c:v>2026</c:v>
                      </c:pt>
                      <c:pt idx="7">
                        <c:v>2027</c:v>
                      </c:pt>
                      <c:pt idx="8">
                        <c:v>2028</c:v>
                      </c:pt>
                      <c:pt idx="9">
                        <c:v>2029</c:v>
                      </c:pt>
                      <c:pt idx="10">
                        <c:v>2030</c:v>
                      </c:pt>
                      <c:pt idx="11">
                        <c:v>2031</c:v>
                      </c:pt>
                      <c:pt idx="12">
                        <c:v>2032</c:v>
                      </c:pt>
                      <c:pt idx="13">
                        <c:v>2033</c:v>
                      </c:pt>
                      <c:pt idx="14">
                        <c:v>2034</c:v>
                      </c:pt>
                      <c:pt idx="15">
                        <c:v>2035</c:v>
                      </c:pt>
                      <c:pt idx="16">
                        <c:v>2036</c:v>
                      </c:pt>
                      <c:pt idx="17">
                        <c:v>2037</c:v>
                      </c:pt>
                      <c:pt idx="18">
                        <c:v>2038</c:v>
                      </c:pt>
                      <c:pt idx="19">
                        <c:v>2039</c:v>
                      </c:pt>
                      <c:pt idx="20">
                        <c:v>2040</c:v>
                      </c:pt>
                    </c:numCache>
                  </c:num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'Projected Endowment'!$G$29:$AA$29</c15:sqref>
                        </c15:formulaRef>
                      </c:ext>
                    </c:extLst>
                    <c:numCache>
                      <c:formatCode>_(* #,##0_);_(* \(#,##0\);_(* "-"??_);_(@_)</c:formatCode>
                      <c:ptCount val="21"/>
                      <c:pt idx="0">
                        <c:v>-26951859.623216897</c:v>
                      </c:pt>
                      <c:pt idx="1">
                        <c:v>-25771988.713587098</c:v>
                      </c:pt>
                      <c:pt idx="2">
                        <c:v>-26579617.328734901</c:v>
                      </c:pt>
                      <c:pt idx="3">
                        <c:v>-23750000</c:v>
                      </c:pt>
                      <c:pt idx="4">
                        <c:v>-22190000</c:v>
                      </c:pt>
                      <c:pt idx="5">
                        <c:v>-26760000</c:v>
                      </c:pt>
                      <c:pt idx="6">
                        <c:v>-26420000</c:v>
                      </c:pt>
                      <c:pt idx="7">
                        <c:v>-27100000</c:v>
                      </c:pt>
                      <c:pt idx="8">
                        <c:v>-27800000</c:v>
                      </c:pt>
                      <c:pt idx="9">
                        <c:v>-28520000</c:v>
                      </c:pt>
                      <c:pt idx="10">
                        <c:v>-29260000</c:v>
                      </c:pt>
                      <c:pt idx="11">
                        <c:v>-30020000</c:v>
                      </c:pt>
                      <c:pt idx="12">
                        <c:v>-30810000</c:v>
                      </c:pt>
                      <c:pt idx="13">
                        <c:v>-31620000</c:v>
                      </c:pt>
                      <c:pt idx="14">
                        <c:v>-32460000</c:v>
                      </c:pt>
                      <c:pt idx="15">
                        <c:v>-33320000</c:v>
                      </c:pt>
                      <c:pt idx="16">
                        <c:v>-34210000</c:v>
                      </c:pt>
                      <c:pt idx="17">
                        <c:v>-35120000</c:v>
                      </c:pt>
                      <c:pt idx="18">
                        <c:v>-36060000</c:v>
                      </c:pt>
                      <c:pt idx="19">
                        <c:v>-37030000</c:v>
                      </c:pt>
                      <c:pt idx="20">
                        <c:v>-38020000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17-A5DE-4BEF-8767-09C39BF2FCA8}"/>
                  </c:ext>
                </c:extLst>
              </c15:ser>
            </c15:filteredAreaSeries>
          </c:ext>
        </c:extLst>
      </c:areaChart>
      <c:catAx>
        <c:axId val="154693536"/>
        <c:scaling>
          <c:orientation val="minMax"/>
        </c:scaling>
        <c:delete val="0"/>
        <c:axPos val="b"/>
        <c:numFmt formatCode="General" sourceLinked="1"/>
        <c:majorTickMark val="out"/>
        <c:minorTickMark val="out"/>
        <c:tickLblPos val="nextTo"/>
        <c:spPr>
          <a:noFill/>
          <a:ln>
            <a:noFill/>
          </a:ln>
          <a:effectLst/>
        </c:spPr>
        <c:txPr>
          <a:bodyPr rot="2760000" spcFirstLastPara="1" vertOverflow="ellipsis" wrap="square" anchor="ctr" anchorCtr="1"/>
          <a:lstStyle/>
          <a:p>
            <a:pPr>
              <a:defRPr sz="1197" b="0" i="0" u="none" strike="noStrike" kern="1200" cap="all" spc="12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54696864"/>
        <c:crosses val="autoZero"/>
        <c:auto val="1"/>
        <c:lblAlgn val="ctr"/>
        <c:lblOffset val="100"/>
        <c:noMultiLvlLbl val="0"/>
      </c:catAx>
      <c:valAx>
        <c:axId val="15469686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_(* #,##0_);_(* \(#,##0\);_(* &quot;-&quot;??_);_(@_)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54693536"/>
        <c:crosses val="autoZero"/>
        <c:crossBetween val="midCat"/>
      </c:valAx>
      <c:spPr>
        <a:noFill/>
        <a:ln w="25400"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5 Core Neighborhoods</c:v>
                </c:pt>
              </c:strCache>
            </c:strRef>
          </c:tx>
          <c:spPr>
            <a:solidFill>
              <a:schemeClr val="accent2">
                <a:shade val="76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Sheet1!$B$1:$I$1</c:f>
              <c:strCache>
                <c:ptCount val="8"/>
                <c:pt idx="0">
                  <c:v>2017</c:v>
                </c:pt>
                <c:pt idx="1">
                  <c:v>2018</c:v>
                </c:pt>
                <c:pt idx="2">
                  <c:v>2019</c:v>
                </c:pt>
                <c:pt idx="3">
                  <c:v>2020</c:v>
                </c:pt>
                <c:pt idx="4">
                  <c:v>2021</c:v>
                </c:pt>
                <c:pt idx="5">
                  <c:v>2022</c:v>
                </c:pt>
                <c:pt idx="6">
                  <c:v>2023</c:v>
                </c:pt>
                <c:pt idx="7">
                  <c:v>2024</c:v>
                </c:pt>
              </c:strCache>
            </c:strRef>
          </c:cat>
          <c:val>
            <c:numRef>
              <c:f>Sheet1!$B$2:$I$2</c:f>
              <c:numCache>
                <c:formatCode>0.00%</c:formatCode>
                <c:ptCount val="8"/>
                <c:pt idx="0">
                  <c:v>0.65410000000000001</c:v>
                </c:pt>
                <c:pt idx="1">
                  <c:v>0.5696</c:v>
                </c:pt>
                <c:pt idx="2">
                  <c:v>0.66849999999999998</c:v>
                </c:pt>
                <c:pt idx="3">
                  <c:v>0.50880000000000003</c:v>
                </c:pt>
                <c:pt idx="4">
                  <c:v>0.64480000000000004</c:v>
                </c:pt>
                <c:pt idx="5">
                  <c:v>0.74870000000000003</c:v>
                </c:pt>
                <c:pt idx="6">
                  <c:v>0.48809999999999998</c:v>
                </c:pt>
                <c:pt idx="7">
                  <c:v>0.434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039-4CA9-848B-CAF5FED98592}"/>
            </c:ext>
          </c:extLst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17 Non-Core Neighborhoods</c:v>
                </c:pt>
              </c:strCache>
            </c:strRef>
          </c:tx>
          <c:spPr>
            <a:solidFill>
              <a:schemeClr val="accent2">
                <a:tint val="77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Sheet1!$B$1:$I$1</c:f>
              <c:strCache>
                <c:ptCount val="8"/>
                <c:pt idx="0">
                  <c:v>2017</c:v>
                </c:pt>
                <c:pt idx="1">
                  <c:v>2018</c:v>
                </c:pt>
                <c:pt idx="2">
                  <c:v>2019</c:v>
                </c:pt>
                <c:pt idx="3">
                  <c:v>2020</c:v>
                </c:pt>
                <c:pt idx="4">
                  <c:v>2021</c:v>
                </c:pt>
                <c:pt idx="5">
                  <c:v>2022</c:v>
                </c:pt>
                <c:pt idx="6">
                  <c:v>2023</c:v>
                </c:pt>
                <c:pt idx="7">
                  <c:v>2024</c:v>
                </c:pt>
              </c:strCache>
            </c:strRef>
          </c:cat>
          <c:val>
            <c:numRef>
              <c:f>Sheet1!$B$3:$I$3</c:f>
              <c:numCache>
                <c:formatCode>0.00%</c:formatCode>
                <c:ptCount val="8"/>
                <c:pt idx="0">
                  <c:v>0.34589999999999999</c:v>
                </c:pt>
                <c:pt idx="1">
                  <c:v>0.4304</c:v>
                </c:pt>
                <c:pt idx="2">
                  <c:v>0.33150000000000002</c:v>
                </c:pt>
                <c:pt idx="3">
                  <c:v>0.49120000000000003</c:v>
                </c:pt>
                <c:pt idx="4">
                  <c:v>0.35520000000000002</c:v>
                </c:pt>
                <c:pt idx="5">
                  <c:v>0.25130000000000002</c:v>
                </c:pt>
                <c:pt idx="6">
                  <c:v>0.51190000000000002</c:v>
                </c:pt>
                <c:pt idx="7">
                  <c:v>0.56599999999999995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039-4CA9-848B-CAF5FED9859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890586671"/>
        <c:axId val="890588751"/>
      </c:barChart>
      <c:catAx>
        <c:axId val="89058667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90588751"/>
        <c:crosses val="autoZero"/>
        <c:auto val="1"/>
        <c:lblAlgn val="ctr"/>
        <c:lblOffset val="100"/>
        <c:noMultiLvlLbl val="0"/>
      </c:catAx>
      <c:valAx>
        <c:axId val="890588751"/>
        <c:scaling>
          <c:orientation val="minMax"/>
          <c:max val="1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90586671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style1.xml><?xml version="1.0" encoding="utf-8"?>
<cs:chartStyle xmlns:cs="http://schemas.microsoft.com/office/drawing/2012/chartStyle" xmlns:a="http://schemas.openxmlformats.org/drawingml/2006/main" id="278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b="1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b="0" kern="1200" cap="all" spc="120" normalizeH="0" baseline="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>
      <cs:styleClr val="auto"/>
    </cs:effectRef>
    <cs:fontRef idx="minor">
      <a:schemeClr val="tx1"/>
    </cs:fontRef>
    <cs:spPr>
      <a:pattFill prst="ltUpDiag">
        <a:fgClr>
          <a:schemeClr val="phClr"/>
        </a:fgClr>
        <a:bgClr>
          <a:schemeClr val="phClr">
            <a:lumMod val="20000"/>
            <a:lumOff val="80000"/>
          </a:schemeClr>
        </a:bgClr>
      </a:pattFill>
      <a:effectLst>
        <a:innerShdw blurRad="114300">
          <a:schemeClr val="phClr"/>
        </a:innerShdw>
      </a:effectLst>
    </cs:spPr>
  </cs:dataPoint>
  <cs:dataPoint3D>
    <cs:lnRef idx="0"/>
    <cs:fillRef idx="0">
      <cs:styleClr val="auto"/>
    </cs:fillRef>
    <cs:effectRef idx="0">
      <cs:styleClr val="auto"/>
    </cs:effectRef>
    <cs:fontRef idx="minor">
      <a:schemeClr val="tx1"/>
    </cs:fontRef>
    <cs:spPr>
      <a:pattFill prst="ltUpDiag">
        <a:fgClr>
          <a:schemeClr val="phClr"/>
        </a:fgClr>
        <a:bgClr>
          <a:schemeClr val="phClr">
            <a:lumMod val="20000"/>
            <a:lumOff val="80000"/>
          </a:schemeClr>
        </a:bgClr>
      </a:pattFill>
      <a:effectLst>
        <a:innerShdw blurRad="114300">
          <a:schemeClr val="phClr"/>
        </a:innerShdw>
      </a:effectLst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tx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solidFill>
        <a:schemeClr val="lt1"/>
      </a:solidFill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50000"/>
        <a:lumOff val="50000"/>
      </a:schemeClr>
    </cs:fontRef>
    <cs:defRPr sz="2200" b="1" kern="1200" cap="all" spc="15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solidFill>
        <a:schemeClr val="lt1"/>
      </a:solidFill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A0DB4CD6-9112-43A0-BC8A-7B3ABE49980F}" type="datetimeFigureOut">
              <a:rPr lang="en-US" smtClean="0"/>
              <a:t>4/30/2026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5F8F8D91-AA0A-4D82-B94F-EF1DCCBC746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81753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B341BD9-384A-452B-B4B6-CEC42A80F3F1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074615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F8F8D91-AA0A-4D82-B94F-EF1DCCBC746E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013253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31774">
              <a:defRPr/>
            </a:pPr>
            <a:r>
              <a:rPr lang="en-US" dirty="0"/>
              <a:t>Aspirational is estimated to be 1-3% of philanthropy in the city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F8F8D91-AA0A-4D82-B94F-EF1DCCBC746E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5555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Brown</a:t>
            </a:r>
          </a:p>
          <a:p>
            <a:pPr marL="174708" indent="-174708">
              <a:buFont typeface="Arial"/>
              <a:buChar char="•"/>
            </a:pPr>
            <a:r>
              <a:rPr lang="en-US" dirty="0">
                <a:cs typeface="Calibri"/>
              </a:rPr>
              <a:t>In addition to Goal alignment it is just as important to align FFE aspirational investments with the right geographies and people in Kalamazoo.</a:t>
            </a:r>
          </a:p>
          <a:p>
            <a:pPr marL="174708" indent="-174708">
              <a:buFont typeface="Arial"/>
              <a:buChar char="•"/>
            </a:pPr>
            <a:r>
              <a:rPr lang="en-US" dirty="0">
                <a:cs typeface="Calibri"/>
              </a:rPr>
              <a:t>The innovative Investment Map that is public to everyone via Kalamazoocity.org allows people to see investments to the dollar by year, neighborhood, Goal, and project name.</a:t>
            </a:r>
          </a:p>
          <a:p>
            <a:pPr marL="174708" indent="-174708">
              <a:buFont typeface="Arial"/>
              <a:buChar char="•"/>
            </a:pPr>
            <a:r>
              <a:rPr lang="en-US" dirty="0">
                <a:cs typeface="Calibri"/>
              </a:rPr>
              <a:t>The darkest blue areas of this map clearly show that the neighborhoods most in need of FFE investment due to historic disinvestment or exclusion are the ones receiving it.</a:t>
            </a:r>
          </a:p>
          <a:p>
            <a:endParaRPr lang="en-US" dirty="0"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341BD9-384A-452B-B4B6-CEC42A80F3F1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966728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Brown</a:t>
            </a:r>
          </a:p>
          <a:p>
            <a:pPr marL="174708" indent="-174708">
              <a:buFont typeface="Arial"/>
              <a:buChar char="•"/>
            </a:pPr>
            <a:r>
              <a:rPr lang="en-US" dirty="0">
                <a:cs typeface="Calibri"/>
              </a:rPr>
              <a:t>In addition to Goal alignment it is just as important to align FFE aspirational investments with the right geographies and people in Kalamazoo.</a:t>
            </a:r>
          </a:p>
          <a:p>
            <a:pPr marL="174708" indent="-174708">
              <a:buFont typeface="Arial"/>
              <a:buChar char="•"/>
            </a:pPr>
            <a:r>
              <a:rPr lang="en-US" dirty="0">
                <a:cs typeface="Calibri"/>
              </a:rPr>
              <a:t>The innovative Investment Map that is public to everyone via Kalamazoocity.org allows people to see investments to the dollar by year, neighborhood, Goal, and project name.</a:t>
            </a:r>
          </a:p>
          <a:p>
            <a:pPr marL="174708" indent="-174708">
              <a:buFont typeface="Arial"/>
              <a:buChar char="•"/>
            </a:pPr>
            <a:r>
              <a:rPr lang="en-US" dirty="0">
                <a:cs typeface="Calibri"/>
              </a:rPr>
              <a:t>The darkest blue areas of this map clearly show that the neighborhoods most in need of FFE investment due to historic disinvestment or exclusion are the ones receiving it.</a:t>
            </a:r>
          </a:p>
          <a:p>
            <a:endParaRPr lang="en-US" dirty="0"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341BD9-384A-452B-B4B6-CEC42A80F3F1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782627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Brown</a:t>
            </a:r>
          </a:p>
          <a:p>
            <a:pPr marL="174708" indent="-174708">
              <a:buFont typeface="Arial"/>
              <a:buChar char="•"/>
            </a:pPr>
            <a:r>
              <a:rPr lang="en-US" dirty="0">
                <a:cs typeface="Calibri"/>
              </a:rPr>
              <a:t>In addition to Goal alignment it is just as important to align FFE aspirational investments with the right geographies and people in Kalamazoo.</a:t>
            </a:r>
          </a:p>
          <a:p>
            <a:pPr marL="174708" indent="-174708">
              <a:buFont typeface="Arial"/>
              <a:buChar char="•"/>
            </a:pPr>
            <a:r>
              <a:rPr lang="en-US" dirty="0">
                <a:cs typeface="Calibri"/>
              </a:rPr>
              <a:t>The innovative Investment Map that is public to everyone via Kalamazoocity.org allows people to see investments to the dollar by year, neighborhood, Goal, and project name.</a:t>
            </a:r>
          </a:p>
          <a:p>
            <a:pPr marL="174708" indent="-174708">
              <a:buFont typeface="Arial"/>
              <a:buChar char="•"/>
            </a:pPr>
            <a:r>
              <a:rPr lang="en-US" dirty="0">
                <a:cs typeface="Calibri"/>
              </a:rPr>
              <a:t>The darkest blue areas of this map clearly show that the neighborhoods most in need of FFE investment due to historic disinvestment or exclusion are the ones receiving it.</a:t>
            </a:r>
          </a:p>
          <a:p>
            <a:endParaRPr lang="en-US" dirty="0"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341BD9-384A-452B-B4B6-CEC42A80F3F1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63741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757B9B-E0DE-4056-954B-FF5C8DFC94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B6192B1-5DA2-497E-80E4-C6EF3B03C8A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8BEB9D2-01FA-48B6-9937-3644EB90AC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6DED6-E69E-4846-8469-B56B4AB7BA1A}" type="datetimeFigureOut">
              <a:rPr lang="en-US" smtClean="0"/>
              <a:t>4/30/2026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43F2431-4BB0-47DE-965F-42FFF93343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89E0819-D3A1-4F94-B0CD-BF038435B6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3281F-C70E-4B31-92DE-84F0AB1CBF6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95054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529DBD-E749-4F3D-AFA6-F75D96D8D1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A18FED5-A5C3-4009-910C-351C2BD6C5F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A331B55-95A3-4236-A3AD-0DF8D9184D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6DED6-E69E-4846-8469-B56B4AB7BA1A}" type="datetimeFigureOut">
              <a:rPr lang="en-US" smtClean="0"/>
              <a:t>4/30/2026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35A08C7-901C-49FC-BA50-4946DB8DCD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C4FADEA-4DDE-403A-A154-DCE8C2F4EC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3281F-C70E-4B31-92DE-84F0AB1CBF6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79422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E3CD868-B20A-4D45-BF1A-40DE5F264D5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0671598-99B0-4602-A35A-0C401321535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465A1BD-6958-45A8-87EE-705CBC7B5C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6DED6-E69E-4846-8469-B56B4AB7BA1A}" type="datetimeFigureOut">
              <a:rPr lang="en-US" smtClean="0"/>
              <a:t>4/30/2026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D4067C3-A144-4234-B329-DAD26854CF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02EF148-6249-414A-8286-BA19EE47AB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3281F-C70E-4B31-92DE-84F0AB1CBF6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05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06D3A6-4BD2-4AAB-93CF-23C168B3C0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3ECF66-2365-4680-8970-BEB411D91CD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9CEBF1-BB8C-48C9-B4FA-80A128AA04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6DED6-E69E-4846-8469-B56B4AB7BA1A}" type="datetimeFigureOut">
              <a:rPr lang="en-US" smtClean="0"/>
              <a:t>4/30/2026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8E5C43F-D6EA-41E5-8D25-3C448A5256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448081-1DA2-4938-B675-D6A2322D1D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3281F-C70E-4B31-92DE-84F0AB1CBF6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59195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97BF64-427C-4294-ABFB-BFE28BDA02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AEEF26D-2B2C-4471-87DB-F0D4C3C434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A20C546-F9CB-4E23-8BE9-B1D5C83537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6DED6-E69E-4846-8469-B56B4AB7BA1A}" type="datetimeFigureOut">
              <a:rPr lang="en-US" smtClean="0"/>
              <a:t>4/30/2026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31243F2-19D9-4DE1-BBC8-5A0A9ABB1E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4B1AF79-1A60-46AA-972B-ECA9EE2D6D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3281F-C70E-4B31-92DE-84F0AB1CBF6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72979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7BDCB1-1231-4B92-8296-340341EB19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F89D2B-03AB-48B1-9DC7-491C8C31B1F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4F313A5-C197-4CA1-A6C6-BFB6D2E84EB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7249B47-C44B-4EE0-884B-E29B0459BC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6DED6-E69E-4846-8469-B56B4AB7BA1A}" type="datetimeFigureOut">
              <a:rPr lang="en-US" smtClean="0"/>
              <a:t>4/30/2026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5058209-87D1-4409-ACD1-6BE959BD59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C81B4DD-967D-4BD3-896D-060CACDA87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3281F-C70E-4B31-92DE-84F0AB1CBF6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98428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469800-3310-4E04-BB2C-7C6EB4B530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F2E1E46-5208-4A8D-8DCB-637F300B203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C846DF5-B6BF-4FBB-BCEC-82CAB5FF4F5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9EB42F7-9E71-46BE-B587-1FC6DA3FA78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8617149-1BFA-4B23-A1AB-6D64F56D462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B9E3DE9-A919-462B-A8F3-9B865ADE48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6DED6-E69E-4846-8469-B56B4AB7BA1A}" type="datetimeFigureOut">
              <a:rPr lang="en-US" smtClean="0"/>
              <a:t>4/30/2026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C78DF4A-840D-46A2-93D3-0BE817A941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B624E7B-54CC-4C14-B8F0-19C1A7A9FD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3281F-C70E-4B31-92DE-84F0AB1CBF6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84520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887273-FCF9-46DF-9D3A-BAFBFD04AE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6AB50DD-F0B5-4651-BDA3-6A250C7CC0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6DED6-E69E-4846-8469-B56B4AB7BA1A}" type="datetimeFigureOut">
              <a:rPr lang="en-US" smtClean="0"/>
              <a:t>4/30/2026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DCC2B71-E351-4A62-9917-38E7487716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6CD4B51-0E5C-4235-BD32-03083F0077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3281F-C70E-4B31-92DE-84F0AB1CBF6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59256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C359337-F897-440C-832B-53B3BCBE03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6DED6-E69E-4846-8469-B56B4AB7BA1A}" type="datetimeFigureOut">
              <a:rPr lang="en-US" smtClean="0"/>
              <a:t>4/30/2026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DF99099-9DC2-4B6D-A5D5-9BD655524D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BDE479E-2BA3-4117-A6EC-E1B38F7AD5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3281F-C70E-4B31-92DE-84F0AB1CBF6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28926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0C86B4-7BD4-49D0-850B-C8C6802D89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732549-2B61-464F-9A60-0552AA734A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511E0D6-5343-499F-B274-26B12265716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C1C31E3-F9AE-4A35-937F-4DE4D2E06A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6DED6-E69E-4846-8469-B56B4AB7BA1A}" type="datetimeFigureOut">
              <a:rPr lang="en-US" smtClean="0"/>
              <a:t>4/30/2026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151BF6B-0CC3-4FFB-864D-1FF1BFD6EE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7156648-580A-4882-9A0B-7D99A56B0D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3281F-C70E-4B31-92DE-84F0AB1CBF6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588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61A2B1-B849-443F-91C1-471E701000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57BCA69-B02C-4554-A212-91C13133042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1FAFE69-969E-47EA-AD11-314473CF282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1DE89AA-CBED-4774-ADCC-D08D7148F6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6DED6-E69E-4846-8469-B56B4AB7BA1A}" type="datetimeFigureOut">
              <a:rPr lang="en-US" smtClean="0"/>
              <a:t>4/30/2026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3E96E60-D38D-4400-860C-0248183CB3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0F6827F-227A-4A3D-8F50-9AC5200982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3281F-C70E-4B31-92DE-84F0AB1CBF6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96073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B369096-A8D5-4AE1-8340-129FDE70AB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5088A5E-883B-4B46-8207-31875AEABD5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CA9F8D7-0AF9-4486-A50F-A8AD277C3EF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D6DED6-E69E-4846-8469-B56B4AB7BA1A}" type="datetimeFigureOut">
              <a:rPr lang="en-US" smtClean="0"/>
              <a:t>4/30/2026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FF4C512-D0D3-4506-8A3D-E4B13568F14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1BE878-C1BC-413F-9758-4E31DB924FE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63281F-C70E-4B31-92DE-84F0AB1CBF6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49145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BC3BA8-A512-C32A-CA2B-38CAFB4D05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459240"/>
            <a:ext cx="10515600" cy="2537836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en-US" sz="3800" i="1" dirty="0">
                <a:solidFill>
                  <a:srgbClr val="00AEEF"/>
                </a:solidFill>
                <a:latin typeface="Century Gothic" panose="020B0502020202020204" pitchFamily="34" charset="0"/>
              </a:rPr>
              <a:t>Empowering residents </a:t>
            </a:r>
          </a:p>
          <a:p>
            <a:pPr marL="0" indent="0" algn="ctr">
              <a:buNone/>
            </a:pPr>
            <a:r>
              <a:rPr lang="en-US" sz="3800" i="1" dirty="0">
                <a:solidFill>
                  <a:srgbClr val="00AEEF"/>
                </a:solidFill>
                <a:latin typeface="Century Gothic" panose="020B0502020202020204" pitchFamily="34" charset="0"/>
              </a:rPr>
              <a:t>to achieve the lives they want </a:t>
            </a:r>
          </a:p>
          <a:p>
            <a:pPr marL="0" indent="0" algn="ctr">
              <a:buNone/>
            </a:pPr>
            <a:r>
              <a:rPr lang="en-US" sz="3800" i="1" dirty="0">
                <a:solidFill>
                  <a:srgbClr val="00AEEF"/>
                </a:solidFill>
                <a:latin typeface="Century Gothic" panose="020B0502020202020204" pitchFamily="34" charset="0"/>
              </a:rPr>
              <a:t>for themselves and their families.</a:t>
            </a:r>
          </a:p>
          <a:p>
            <a:pPr marL="0" indent="0" algn="ctr">
              <a:buNone/>
            </a:pPr>
            <a:endParaRPr lang="en-US" sz="3600" dirty="0">
              <a:solidFill>
                <a:srgbClr val="00AEEF"/>
              </a:solidFill>
              <a:latin typeface="Century Gothic" panose="020B0502020202020204" pitchFamily="34" charset="0"/>
            </a:endParaRPr>
          </a:p>
          <a:p>
            <a:pPr marL="0" indent="0" algn="ctr">
              <a:buNone/>
            </a:pPr>
            <a:r>
              <a:rPr lang="en-US" sz="2200" dirty="0">
                <a:latin typeface="Century Gothic" panose="020B0502020202020204" pitchFamily="34" charset="0"/>
              </a:rPr>
              <a:t>www.kalamazooffe.org</a:t>
            </a:r>
          </a:p>
          <a:p>
            <a:pPr marL="0" indent="0" algn="ctr">
              <a:buNone/>
            </a:pPr>
            <a:endParaRPr lang="en-US" sz="6600" b="1" dirty="0"/>
          </a:p>
          <a:p>
            <a:pPr marL="0" indent="0" algn="ctr">
              <a:buNone/>
            </a:pPr>
            <a:endParaRPr lang="en-US" sz="4000" dirty="0"/>
          </a:p>
          <a:p>
            <a:pPr marL="0" indent="0" algn="ctr">
              <a:buNone/>
            </a:pPr>
            <a:endParaRPr lang="en-US" sz="4000" dirty="0"/>
          </a:p>
        </p:txBody>
      </p:sp>
      <p:pic>
        <p:nvPicPr>
          <p:cNvPr id="4" name="Picture 3" descr="Logo&#10;&#10;Description automatically generated">
            <a:extLst>
              <a:ext uri="{FF2B5EF4-FFF2-40B4-BE49-F238E27FC236}">
                <a16:creationId xmlns:a16="http://schemas.microsoft.com/office/drawing/2014/main" id="{3B032E33-F8BA-D2EB-49B8-8EC89517A83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74179" y="1912619"/>
            <a:ext cx="3760171" cy="981156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8477440E-7F67-C360-C06E-804F0D073DA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36535" y="463869"/>
            <a:ext cx="1718930" cy="1023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457693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>
            <a:extLst>
              <a:ext uri="{FF2B5EF4-FFF2-40B4-BE49-F238E27FC236}">
                <a16:creationId xmlns:a16="http://schemas.microsoft.com/office/drawing/2014/main" id="{F1E0935C-8D22-EBEA-2448-BD2F95C9EB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23166"/>
          </a:xfrm>
        </p:spPr>
        <p:txBody>
          <a:bodyPr>
            <a:noAutofit/>
          </a:bodyPr>
          <a:lstStyle/>
          <a:p>
            <a:r>
              <a:rPr lang="en-US" sz="3200" dirty="0">
                <a:latin typeface="Century Gothic" panose="020B0502020202020204" pitchFamily="34" charset="0"/>
              </a:rPr>
              <a:t>Aspirational in Core Neighborhoods</a:t>
            </a:r>
          </a:p>
        </p:txBody>
      </p:sp>
      <p:pic>
        <p:nvPicPr>
          <p:cNvPr id="13" name="Picture 12" descr="Logo&#10;&#10;Description automatically generated">
            <a:extLst>
              <a:ext uri="{FF2B5EF4-FFF2-40B4-BE49-F238E27FC236}">
                <a16:creationId xmlns:a16="http://schemas.microsoft.com/office/drawing/2014/main" id="{89855C0C-2945-9BA5-4FDE-FBE2F295440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27414" y="517365"/>
            <a:ext cx="2409556" cy="628735"/>
          </a:xfrm>
          <a:prstGeom prst="rect">
            <a:avLst/>
          </a:prstGeom>
        </p:spPr>
      </p:pic>
      <p:graphicFrame>
        <p:nvGraphicFramePr>
          <p:cNvPr id="17" name="Chart 16">
            <a:extLst>
              <a:ext uri="{FF2B5EF4-FFF2-40B4-BE49-F238E27FC236}">
                <a16:creationId xmlns:a16="http://schemas.microsoft.com/office/drawing/2014/main" id="{8C4986D9-DA6F-675F-5C58-4295B5F52EA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717034938"/>
              </p:ext>
            </p:extLst>
          </p:nvPr>
        </p:nvGraphicFramePr>
        <p:xfrm>
          <a:off x="988291" y="1428750"/>
          <a:ext cx="10060709" cy="35147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6058FF21-AFC3-CFAB-C8B4-7C9794355ED3}"/>
              </a:ext>
            </a:extLst>
          </p:cNvPr>
          <p:cNvSpPr txBox="1"/>
          <p:nvPr/>
        </p:nvSpPr>
        <p:spPr>
          <a:xfrm>
            <a:off x="988291" y="5133975"/>
            <a:ext cx="10448679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dirty="0">
                <a:effectLst/>
                <a:latin typeface="Century Gothic" panose="020B0502020202020204" pitchFamily="34" charset="0"/>
                <a:ea typeface="Calibri" panose="020F0502020204030204" pitchFamily="34" charset="0"/>
              </a:rPr>
              <a:t>Core </a:t>
            </a:r>
            <a:r>
              <a:rPr lang="en-US" dirty="0">
                <a:latin typeface="Century Gothic" panose="020B0502020202020204" pitchFamily="34" charset="0"/>
                <a:ea typeface="Calibri" panose="020F0502020204030204" pitchFamily="34" charset="0"/>
              </a:rPr>
              <a:t>N</a:t>
            </a:r>
            <a:r>
              <a:rPr lang="en-US" sz="1800" dirty="0">
                <a:effectLst/>
                <a:latin typeface="Century Gothic" panose="020B0502020202020204" pitchFamily="34" charset="0"/>
                <a:ea typeface="Calibri" panose="020F0502020204030204" pitchFamily="34" charset="0"/>
              </a:rPr>
              <a:t>eighborhoods: at least 51% of households have incomes at or below 80% of the area median income and are </a:t>
            </a:r>
            <a:r>
              <a:rPr lang="en-US" dirty="0">
                <a:latin typeface="Century Gothic" panose="020B0502020202020204" pitchFamily="34" charset="0"/>
              </a:rPr>
              <a:t>prioritized for community development and planning initiatives, acting as the residential, cultural, and historic heart of the city surrounding downtown.</a:t>
            </a:r>
          </a:p>
        </p:txBody>
      </p:sp>
    </p:spTree>
    <p:extLst>
      <p:ext uri="{BB962C8B-B14F-4D97-AF65-F5344CB8AC3E}">
        <p14:creationId xmlns:p14="http://schemas.microsoft.com/office/powerpoint/2010/main" val="23448717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C60FCCBE-390E-40A9-914B-DE90073980A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contrast="-4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822036" y="269824"/>
            <a:ext cx="10547927" cy="61485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99777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0D8331A7-0E61-0674-5671-C96FFD2F40E4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5581" t="168" r="3285" b="-168"/>
          <a:stretch/>
        </p:blipFill>
        <p:spPr>
          <a:xfrm>
            <a:off x="286326" y="862711"/>
            <a:ext cx="10030691" cy="5828902"/>
          </a:xfrm>
          <a:prstGeom prst="rect">
            <a:avLst/>
          </a:prstGeom>
        </p:spPr>
      </p:pic>
      <p:pic>
        <p:nvPicPr>
          <p:cNvPr id="4" name="Picture 3" descr="Logo&#10;&#10;Description automatically generated">
            <a:extLst>
              <a:ext uri="{FF2B5EF4-FFF2-40B4-BE49-F238E27FC236}">
                <a16:creationId xmlns:a16="http://schemas.microsoft.com/office/drawing/2014/main" id="{E56A4BD4-CA21-FB94-F60A-16773F1289F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27414" y="517365"/>
            <a:ext cx="2409556" cy="6287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591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1B8AB0D6-DC24-21FC-E999-DAEA886AAE5C}"/>
              </a:ext>
            </a:extLst>
          </p:cNvPr>
          <p:cNvGraphicFramePr>
            <a:graphicFrameLocks/>
          </p:cNvGraphicFramePr>
          <p:nvPr/>
        </p:nvGraphicFramePr>
        <p:xfrm>
          <a:off x="755030" y="517365"/>
          <a:ext cx="10681940" cy="563524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5" name="Picture 4" descr="Logo&#10;&#10;Description automatically generated">
            <a:extLst>
              <a:ext uri="{FF2B5EF4-FFF2-40B4-BE49-F238E27FC236}">
                <a16:creationId xmlns:a16="http://schemas.microsoft.com/office/drawing/2014/main" id="{A2203D9D-2A2F-5A2F-1E27-FB28035DB17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27414" y="517365"/>
            <a:ext cx="2409556" cy="628735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854FC884-103D-6C72-FD08-5937D7030078}"/>
              </a:ext>
            </a:extLst>
          </p:cNvPr>
          <p:cNvSpPr txBox="1"/>
          <p:nvPr/>
        </p:nvSpPr>
        <p:spPr>
          <a:xfrm>
            <a:off x="7687524" y="1447264"/>
            <a:ext cx="1043709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1.48% Avg Net Growth</a:t>
            </a:r>
          </a:p>
          <a:p>
            <a:endParaRPr lang="en-US" sz="1400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FB37DE55-55E0-B8C0-425F-F8EB5F60252E}"/>
              </a:ext>
            </a:extLst>
          </p:cNvPr>
          <p:cNvSpPr txBox="1"/>
          <p:nvPr/>
        </p:nvSpPr>
        <p:spPr>
          <a:xfrm>
            <a:off x="5450071" y="1682690"/>
            <a:ext cx="1151671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Major Gifts</a:t>
            </a:r>
          </a:p>
          <a:p>
            <a:r>
              <a:rPr lang="en-US" sz="1400" dirty="0"/>
              <a:t>Complete</a:t>
            </a:r>
          </a:p>
          <a:p>
            <a:endParaRPr lang="en-US" sz="1400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AC2804A3-A586-3D42-A941-7DF547B88AD0}"/>
              </a:ext>
            </a:extLst>
          </p:cNvPr>
          <p:cNvSpPr txBox="1"/>
          <p:nvPr/>
        </p:nvSpPr>
        <p:spPr>
          <a:xfrm>
            <a:off x="1747380" y="3864318"/>
            <a:ext cx="806598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COVID Impacts</a:t>
            </a:r>
          </a:p>
          <a:p>
            <a:endParaRPr lang="en-US" sz="1400" dirty="0"/>
          </a:p>
        </p:txBody>
      </p:sp>
      <p:sp>
        <p:nvSpPr>
          <p:cNvPr id="2" name="Speech Bubble: Rectangle 1">
            <a:extLst>
              <a:ext uri="{FF2B5EF4-FFF2-40B4-BE49-F238E27FC236}">
                <a16:creationId xmlns:a16="http://schemas.microsoft.com/office/drawing/2014/main" id="{6DAA1372-1AD4-4DF2-BB0D-475EDCDCB886}"/>
              </a:ext>
            </a:extLst>
          </p:cNvPr>
          <p:cNvSpPr/>
          <p:nvPr/>
        </p:nvSpPr>
        <p:spPr>
          <a:xfrm>
            <a:off x="1711754" y="3864318"/>
            <a:ext cx="806598" cy="581890"/>
          </a:xfrm>
          <a:prstGeom prst="wedgeRectCallout">
            <a:avLst>
              <a:gd name="adj1" fmla="val 39061"/>
              <a:gd name="adj2" fmla="val 83081"/>
            </a:avLst>
          </a:prstGeom>
          <a:noFill/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Speech Bubble: Rectangle 2">
            <a:extLst>
              <a:ext uri="{FF2B5EF4-FFF2-40B4-BE49-F238E27FC236}">
                <a16:creationId xmlns:a16="http://schemas.microsoft.com/office/drawing/2014/main" id="{9AFC89E0-B77C-5158-D85C-78343B2104FA}"/>
              </a:ext>
            </a:extLst>
          </p:cNvPr>
          <p:cNvSpPr/>
          <p:nvPr/>
        </p:nvSpPr>
        <p:spPr>
          <a:xfrm>
            <a:off x="5408525" y="1656591"/>
            <a:ext cx="1043710" cy="581890"/>
          </a:xfrm>
          <a:prstGeom prst="wedgeRectCallout">
            <a:avLst>
              <a:gd name="adj1" fmla="val 47710"/>
              <a:gd name="adj2" fmla="val 70437"/>
            </a:avLst>
          </a:prstGeom>
          <a:noFill/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Speech Bubble: Rectangle 6">
            <a:extLst>
              <a:ext uri="{FF2B5EF4-FFF2-40B4-BE49-F238E27FC236}">
                <a16:creationId xmlns:a16="http://schemas.microsoft.com/office/drawing/2014/main" id="{F91F7131-5F4F-C197-3C34-6C7DEB3F638E}"/>
              </a:ext>
            </a:extLst>
          </p:cNvPr>
          <p:cNvSpPr/>
          <p:nvPr/>
        </p:nvSpPr>
        <p:spPr>
          <a:xfrm>
            <a:off x="7634460" y="1407009"/>
            <a:ext cx="1043710" cy="581890"/>
          </a:xfrm>
          <a:prstGeom prst="wedgeRectCallout">
            <a:avLst>
              <a:gd name="adj1" fmla="val 41667"/>
              <a:gd name="adj2" fmla="val 70437"/>
            </a:avLst>
          </a:prstGeom>
          <a:noFill/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Speech Bubble: Rectangle 15">
            <a:extLst>
              <a:ext uri="{FF2B5EF4-FFF2-40B4-BE49-F238E27FC236}">
                <a16:creationId xmlns:a16="http://schemas.microsoft.com/office/drawing/2014/main" id="{241CB65A-946F-C3D2-9E11-59E0A0EE50BA}"/>
              </a:ext>
            </a:extLst>
          </p:cNvPr>
          <p:cNvSpPr/>
          <p:nvPr/>
        </p:nvSpPr>
        <p:spPr>
          <a:xfrm>
            <a:off x="4226300" y="2079781"/>
            <a:ext cx="914815" cy="970396"/>
          </a:xfrm>
          <a:prstGeom prst="wedgeRectCallout">
            <a:avLst>
              <a:gd name="adj1" fmla="val -10553"/>
              <a:gd name="adj2" fmla="val 76059"/>
            </a:avLst>
          </a:prstGeom>
          <a:noFill/>
          <a:ln w="28575">
            <a:solidFill>
              <a:srgbClr val="118D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]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2F15D93D-B76C-A8ED-6763-162072BF886B}"/>
              </a:ext>
            </a:extLst>
          </p:cNvPr>
          <p:cNvSpPr txBox="1"/>
          <p:nvPr/>
        </p:nvSpPr>
        <p:spPr>
          <a:xfrm>
            <a:off x="4226300" y="2079781"/>
            <a:ext cx="101379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January</a:t>
            </a:r>
          </a:p>
          <a:p>
            <a:r>
              <a:rPr lang="en-US" sz="1400" dirty="0"/>
              <a:t>2026: Ahead of Target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3CEF294E-68A9-A9CB-FCA9-C5634D873995}"/>
              </a:ext>
            </a:extLst>
          </p:cNvPr>
          <p:cNvCxnSpPr>
            <a:cxnSpLocks/>
          </p:cNvCxnSpPr>
          <p:nvPr/>
        </p:nvCxnSpPr>
        <p:spPr>
          <a:xfrm flipV="1">
            <a:off x="4613564" y="3383280"/>
            <a:ext cx="0" cy="213082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088922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C639E8-924E-0921-BF42-7A82E2E15D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46099"/>
            <a:ext cx="10515600" cy="5030863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sz="3600" dirty="0">
              <a:latin typeface="Century Gothic" panose="020B0502020202020204" pitchFamily="34" charset="0"/>
            </a:endParaRPr>
          </a:p>
          <a:p>
            <a:pPr marL="0" indent="0" algn="ctr">
              <a:buNone/>
            </a:pPr>
            <a:r>
              <a:rPr lang="en-US" sz="4400" dirty="0">
                <a:latin typeface="Century Gothic" panose="020B0502020202020204" pitchFamily="34" charset="0"/>
              </a:rPr>
              <a:t>FFE has invested </a:t>
            </a:r>
          </a:p>
          <a:p>
            <a:pPr marL="0" indent="0" algn="ctr">
              <a:buNone/>
            </a:pPr>
            <a:r>
              <a:rPr lang="en-US" sz="4400" b="1" dirty="0">
                <a:solidFill>
                  <a:srgbClr val="00AEEF"/>
                </a:solidFill>
                <a:latin typeface="Century Gothic" panose="020B0502020202020204" pitchFamily="34" charset="0"/>
              </a:rPr>
              <a:t>$220 million </a:t>
            </a:r>
            <a:r>
              <a:rPr lang="en-US" sz="4400" dirty="0">
                <a:latin typeface="Century Gothic" panose="020B0502020202020204" pitchFamily="34" charset="0"/>
              </a:rPr>
              <a:t>in Kalamazoo </a:t>
            </a:r>
          </a:p>
          <a:p>
            <a:pPr marL="0" indent="0" algn="ctr">
              <a:buNone/>
            </a:pPr>
            <a:r>
              <a:rPr lang="en-US" sz="4400" dirty="0">
                <a:latin typeface="Century Gothic" panose="020B0502020202020204" pitchFamily="34" charset="0"/>
              </a:rPr>
              <a:t>since 2017 and plans </a:t>
            </a:r>
          </a:p>
          <a:p>
            <a:pPr marL="0" indent="0" algn="ctr">
              <a:buNone/>
            </a:pPr>
            <a:r>
              <a:rPr lang="en-US" sz="4400" b="1" dirty="0">
                <a:solidFill>
                  <a:srgbClr val="00AEEF"/>
                </a:solidFill>
                <a:latin typeface="Century Gothic" panose="020B0502020202020204" pitchFamily="34" charset="0"/>
              </a:rPr>
              <a:t>$483 million more </a:t>
            </a:r>
            <a:r>
              <a:rPr lang="en-US" sz="4400" dirty="0">
                <a:latin typeface="Century Gothic" panose="020B0502020202020204" pitchFamily="34" charset="0"/>
              </a:rPr>
              <a:t>by 2040. </a:t>
            </a:r>
            <a:br>
              <a:rPr lang="en-US" sz="4400" dirty="0">
                <a:latin typeface="Century Gothic" panose="020B0502020202020204" pitchFamily="34" charset="0"/>
              </a:rPr>
            </a:br>
            <a:r>
              <a:rPr lang="en-US" sz="4400" dirty="0">
                <a:latin typeface="Century Gothic" panose="020B0502020202020204" pitchFamily="34" charset="0"/>
              </a:rPr>
              <a:t>It will exist in perpetuity.</a:t>
            </a:r>
          </a:p>
        </p:txBody>
      </p:sp>
      <p:pic>
        <p:nvPicPr>
          <p:cNvPr id="4" name="Picture 3" descr="Logo&#10;&#10;Description automatically generated">
            <a:extLst>
              <a:ext uri="{FF2B5EF4-FFF2-40B4-BE49-F238E27FC236}">
                <a16:creationId xmlns:a16="http://schemas.microsoft.com/office/drawing/2014/main" id="{2D190AAC-55B9-D20C-936B-14659E427D0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27414" y="517365"/>
            <a:ext cx="2409556" cy="6287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74132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4F583EDB-DD7D-E71D-D425-8154FF883DF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568037" y="944297"/>
            <a:ext cx="6670963" cy="4969405"/>
          </a:xfrm>
        </p:spPr>
      </p:pic>
      <p:pic>
        <p:nvPicPr>
          <p:cNvPr id="3" name="Picture 2" descr="Logo&#10;&#10;Description automatically generated">
            <a:extLst>
              <a:ext uri="{FF2B5EF4-FFF2-40B4-BE49-F238E27FC236}">
                <a16:creationId xmlns:a16="http://schemas.microsoft.com/office/drawing/2014/main" id="{FCCA2F58-1336-689E-831B-D5502B35F60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27414" y="517365"/>
            <a:ext cx="2409556" cy="628735"/>
          </a:xfrm>
          <a:prstGeom prst="rect">
            <a:avLst/>
          </a:prstGeom>
        </p:spPr>
      </p:pic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8964BEE3-D15D-84FB-CD32-FAF03466D881}"/>
              </a:ext>
            </a:extLst>
          </p:cNvPr>
          <p:cNvSpPr txBox="1">
            <a:spLocks/>
          </p:cNvSpPr>
          <p:nvPr/>
        </p:nvSpPr>
        <p:spPr>
          <a:xfrm>
            <a:off x="8562975" y="1385887"/>
            <a:ext cx="3209924" cy="40862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en-US" sz="1200" dirty="0"/>
          </a:p>
          <a:p>
            <a:pPr marL="0" indent="0">
              <a:buFont typeface="Arial" panose="020B0604020202020204" pitchFamily="34" charset="0"/>
              <a:buNone/>
            </a:pPr>
            <a:endParaRPr lang="en-US" sz="1200" dirty="0"/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3200" b="1" dirty="0">
                <a:solidFill>
                  <a:srgbClr val="00AEEF"/>
                </a:solidFill>
                <a:latin typeface="Century Gothic" panose="020B0502020202020204" pitchFamily="34" charset="0"/>
              </a:rPr>
              <a:t>$0.987 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3200" dirty="0">
                <a:latin typeface="Century Gothic" panose="020B0502020202020204" pitchFamily="34" charset="0"/>
              </a:rPr>
              <a:t>of every dollar 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3200" dirty="0">
                <a:latin typeface="Century Gothic" panose="020B0502020202020204" pitchFamily="34" charset="0"/>
              </a:rPr>
              <a:t>FFE has spent 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3200" dirty="0">
                <a:latin typeface="Century Gothic" panose="020B0502020202020204" pitchFamily="34" charset="0"/>
              </a:rPr>
              <a:t>has gone to impact.</a:t>
            </a:r>
          </a:p>
        </p:txBody>
      </p:sp>
    </p:spTree>
    <p:extLst>
      <p:ext uri="{BB962C8B-B14F-4D97-AF65-F5344CB8AC3E}">
        <p14:creationId xmlns:p14="http://schemas.microsoft.com/office/powerpoint/2010/main" val="426654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82611AF5-CDC1-D79D-38AF-04E228AC034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37681"/>
            <a:ext cx="12192000" cy="67826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16294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63247C-75E0-56CD-47C0-AD87D36C34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0825B7-CE9E-35C4-D4BE-48D1B0E986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E49634B-D48B-1DB3-1B9B-3E7A5F3AB0A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885"/>
            <a:ext cx="12192000" cy="68402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079718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215D8FAC-BB91-3667-32BE-24178DDBE9D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99" y="0"/>
            <a:ext cx="12163402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874124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ee58c160-ae91-473d-a762-1ef6c2c1aaec">
      <UserInfo>
        <DisplayName>Vicenzi, Steve</DisplayName>
        <AccountId>23</AccountId>
        <AccountType/>
      </UserInfo>
      <UserInfo>
        <DisplayName>Chamberlain, Jeff</DisplayName>
        <AccountId>24</AccountId>
        <AccountType/>
      </UserInfo>
      <UserInfo>
        <DisplayName>Brown, Steven</DisplayName>
        <AccountId>28</AccountId>
        <AccountType/>
      </UserInfo>
    </SharedWithUsers>
    <_activity xmlns="31467560-8070-40ce-a400-a51d1affa2d1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0F5F8F7C20C3B49AEA170834378F451" ma:contentTypeVersion="14" ma:contentTypeDescription="Create a new document." ma:contentTypeScope="" ma:versionID="24fc3c8f24a3b661ac476d93108184cc">
  <xsd:schema xmlns:xsd="http://www.w3.org/2001/XMLSchema" xmlns:xs="http://www.w3.org/2001/XMLSchema" xmlns:p="http://schemas.microsoft.com/office/2006/metadata/properties" xmlns:ns3="31467560-8070-40ce-a400-a51d1affa2d1" xmlns:ns4="ee58c160-ae91-473d-a762-1ef6c2c1aaec" targetNamespace="http://schemas.microsoft.com/office/2006/metadata/properties" ma:root="true" ma:fieldsID="d98388fb064efb8e56db3fe893119f0f" ns3:_="" ns4:_="">
    <xsd:import namespace="31467560-8070-40ce-a400-a51d1affa2d1"/>
    <xsd:import namespace="ee58c160-ae91-473d-a762-1ef6c2c1aaec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  <xsd:element ref="ns3:_activity" minOccurs="0"/>
                <xsd:element ref="ns3:MediaServiceObjectDetectorVersions" minOccurs="0"/>
                <xsd:element ref="ns3:MediaServiceSystemTags" minOccurs="0"/>
                <xsd:element ref="ns3:MediaServiceGenerationTime" minOccurs="0"/>
                <xsd:element ref="ns3:MediaServiceEventHashCode" minOccurs="0"/>
                <xsd:element ref="ns3:MediaServiceSearchProperties" minOccurs="0"/>
                <xsd:element ref="ns3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1467560-8070-40ce-a400-a51d1affa2d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_activity" ma:index="15" nillable="true" ma:displayName="_activity" ma:hidden="true" ma:internalName="_activity">
      <xsd:simpleType>
        <xsd:restriction base="dms:Note"/>
      </xsd:simpleType>
    </xsd:element>
    <xsd:element name="MediaServiceObjectDetectorVersions" ma:index="16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ystemTags" ma:index="17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SearchProperties" ma:index="2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e58c160-ae91-473d-a762-1ef6c2c1aaec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4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158D8A71-5E4C-4ABC-9350-AFE408B67E69}">
  <ds:schemaRefs>
    <ds:schemaRef ds:uri="http://schemas.microsoft.com/office/infopath/2007/PartnerControls"/>
    <ds:schemaRef ds:uri="http://purl.org/dc/dcmitype/"/>
    <ds:schemaRef ds:uri="http://schemas.microsoft.com/office/2006/documentManagement/types"/>
    <ds:schemaRef ds:uri="http://schemas.openxmlformats.org/package/2006/metadata/core-properties"/>
    <ds:schemaRef ds:uri="31467560-8070-40ce-a400-a51d1affa2d1"/>
    <ds:schemaRef ds:uri="http://purl.org/dc/elements/1.1/"/>
    <ds:schemaRef ds:uri="http://purl.org/dc/terms/"/>
    <ds:schemaRef ds:uri="ee58c160-ae91-473d-a762-1ef6c2c1aaec"/>
    <ds:schemaRef ds:uri="http://schemas.microsoft.com/office/2006/metadata/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4D5392A3-0BDC-423B-9746-E55E26C8C01C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0297DDB-0B4F-4D6E-B7C1-38964FF68DC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1467560-8070-40ce-a400-a51d1affa2d1"/>
    <ds:schemaRef ds:uri="ee58c160-ae91-473d-a762-1ef6c2c1aae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14243</TotalTime>
  <Words>408</Words>
  <Application>Microsoft Office PowerPoint</Application>
  <PresentationFormat>Widescreen</PresentationFormat>
  <Paragraphs>46</Paragraphs>
  <Slides>10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Century Gothic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Aspirational in Core Neighborhoods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Conway, Neal</dc:creator>
  <cp:lastModifiedBy>Brown, Steven</cp:lastModifiedBy>
  <cp:revision>424</cp:revision>
  <cp:lastPrinted>2025-02-24T16:01:47Z</cp:lastPrinted>
  <dcterms:created xsi:type="dcterms:W3CDTF">2021-06-01T17:34:08Z</dcterms:created>
  <dcterms:modified xsi:type="dcterms:W3CDTF">2026-04-30T12:48:37Z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0x010100D0F5F8F7C20C3B49AEA170834378F451</vt:lpwstr>
  </property>
</Properties>
</file>